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314" r:id="rId10"/>
    <p:sldId id="263" r:id="rId11"/>
    <p:sldId id="264" r:id="rId12"/>
    <p:sldId id="265" r:id="rId13"/>
    <p:sldId id="266" r:id="rId14"/>
    <p:sldId id="267" r:id="rId15"/>
    <p:sldId id="270" r:id="rId16"/>
    <p:sldId id="274" r:id="rId17"/>
    <p:sldId id="315" r:id="rId18"/>
    <p:sldId id="277" r:id="rId19"/>
    <p:sldId id="278" r:id="rId20"/>
    <p:sldId id="279" r:id="rId21"/>
    <p:sldId id="280" r:id="rId22"/>
    <p:sldId id="284" r:id="rId23"/>
    <p:sldId id="281" r:id="rId24"/>
    <p:sldId id="283" r:id="rId25"/>
    <p:sldId id="282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5" r:id="rId45"/>
    <p:sldId id="306" r:id="rId46"/>
    <p:sldId id="307" r:id="rId47"/>
    <p:sldId id="31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E5FD32-A2ED-4A6A-B748-C3B00B510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99988-D428-42D3-8F5C-59CC0CFD0DB5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8F0A-EBE6-44EE-8401-7D46A436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75842-1162-40E5-BABC-F55DC10BA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1481-1089-42EF-B4EE-30713EC56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2FFA-3C7D-4575-8164-D47AA6E3E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70187-45B9-40F9-AE81-7E9F5BCCF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F6ED5-E4AF-41B1-A814-6B2302803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5F37-CE93-43CB-94F2-4727825A3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7A474-792F-44B6-B976-17B8E12A7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70F8-2993-47D0-8D65-3764EF868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B8E6-D07E-4D19-9CCA-B9F0820D5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E5474-413E-4C73-B611-8AE5B472B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111FB2-0FB6-4FB3-8350-037DA687E2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petus-pef.org.uk/" TargetMode="External"/><Relationship Id="rId3" Type="http://schemas.openxmlformats.org/officeDocument/2006/relationships/hyperlink" Target="http://www.philanthropyuk.org/" TargetMode="External"/><Relationship Id="rId7" Type="http://schemas.openxmlformats.org/officeDocument/2006/relationships/hyperlink" Target="http://www.thefundingnetwork.org.uk/" TargetMode="External"/><Relationship Id="rId2" Type="http://schemas.openxmlformats.org/officeDocument/2006/relationships/hyperlink" Target="http://www.instituteforphilanthrop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philanthropy.org.uk/" TargetMode="External"/><Relationship Id="rId5" Type="http://schemas.openxmlformats.org/officeDocument/2006/relationships/hyperlink" Target="http://www.communityfoundations.org.uk/" TargetMode="External"/><Relationship Id="rId4" Type="http://schemas.openxmlformats.org/officeDocument/2006/relationships/hyperlink" Target="http://www.thinknpc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5" y="274638"/>
            <a:ext cx="7499176" cy="1143000"/>
          </a:xfrm>
        </p:spPr>
        <p:txBody>
          <a:bodyPr/>
          <a:lstStyle/>
          <a:p>
            <a:pPr algn="l"/>
            <a:r>
              <a:rPr lang="en-GB" altLang="en-US" sz="4000" b="1" dirty="0" smtClean="0"/>
              <a:t/>
            </a:r>
            <a:br>
              <a:rPr lang="en-GB" altLang="en-US" sz="4000" b="1" dirty="0" smtClean="0"/>
            </a:br>
            <a:r>
              <a:rPr lang="en-GB" altLang="en-US" sz="4000" b="1" dirty="0" smtClean="0"/>
              <a:t/>
            </a:r>
            <a:br>
              <a:rPr lang="en-GB" altLang="en-US" sz="4000" b="1" dirty="0" smtClean="0"/>
            </a:br>
            <a:r>
              <a:rPr lang="en-GB" altLang="en-US" sz="4000" b="1" dirty="0"/>
              <a:t> </a:t>
            </a:r>
            <a:r>
              <a:rPr lang="en-GB" altLang="en-US" sz="4000" b="1" dirty="0" smtClean="0"/>
              <a:t>   </a:t>
            </a:r>
            <a:r>
              <a:rPr lang="en-GB" altLang="en-US" sz="3600" b="1" dirty="0" smtClean="0">
                <a:solidFill>
                  <a:srgbClr val="7030A0"/>
                </a:solidFill>
              </a:rPr>
              <a:t>WINNING MAJOR GIFTS</a:t>
            </a:r>
            <a:r>
              <a:rPr lang="en-GB" altLang="en-US" sz="4000" dirty="0" smtClean="0">
                <a:solidFill>
                  <a:schemeClr val="tx1"/>
                </a:solidFill>
              </a:rPr>
              <a:t/>
            </a:r>
            <a:br>
              <a:rPr lang="en-GB" altLang="en-US" sz="4000" dirty="0" smtClean="0">
                <a:solidFill>
                  <a:schemeClr val="tx1"/>
                </a:solidFill>
              </a:rPr>
            </a:br>
            <a:r>
              <a:rPr lang="en-GB" altLang="en-US" sz="4000" dirty="0" smtClean="0">
                <a:solidFill>
                  <a:schemeClr val="tx1"/>
                </a:solidFill>
              </a:rPr>
              <a:t>   </a:t>
            </a:r>
            <a:r>
              <a:rPr lang="en-GB" altLang="en-US" sz="3200" dirty="0" smtClean="0">
                <a:solidFill>
                  <a:schemeClr val="tx1"/>
                </a:solidFill>
              </a:rPr>
              <a:t>A one day course for those who</a:t>
            </a:r>
            <a:r>
              <a:rPr lang="en-GB" altLang="en-US" sz="4000" dirty="0" smtClean="0">
                <a:solidFill>
                  <a:schemeClr val="tx1"/>
                </a:solidFill>
              </a:rPr>
              <a:t>:</a:t>
            </a:r>
            <a:br>
              <a:rPr lang="en-GB" altLang="en-US" sz="4000" dirty="0" smtClean="0">
                <a:solidFill>
                  <a:schemeClr val="tx1"/>
                </a:solidFill>
              </a:rPr>
            </a:br>
            <a:r>
              <a:rPr lang="en-GB" altLang="en-US" sz="4000" dirty="0" smtClean="0"/>
              <a:t/>
            </a:r>
            <a:br>
              <a:rPr lang="en-GB" altLang="en-US" sz="4000" dirty="0" smtClean="0"/>
            </a:b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628800"/>
            <a:ext cx="6994525" cy="4525963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are new to this area of fundraising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 want to review their current approach       </a:t>
            </a:r>
          </a:p>
          <a:p>
            <a:pPr algn="r">
              <a:buNone/>
            </a:pPr>
            <a:endParaRPr lang="en-GB" altLang="en-US" sz="2800" dirty="0" smtClean="0"/>
          </a:p>
          <a:p>
            <a:pPr algn="ctr">
              <a:buNone/>
            </a:pPr>
            <a:r>
              <a:rPr lang="en-GB" altLang="en-US" sz="2800" dirty="0" smtClean="0"/>
              <a:t>Trainer: Tricia Monro, </a:t>
            </a:r>
            <a:r>
              <a:rPr lang="en-GB" altLang="en-US" sz="2800" dirty="0" err="1" smtClean="0"/>
              <a:t>MInstF</a:t>
            </a:r>
            <a:endParaRPr lang="en-GB" altLang="en-US" sz="2800" dirty="0" smtClean="0"/>
          </a:p>
          <a:p>
            <a:pPr algn="r">
              <a:buNone/>
            </a:pPr>
            <a:endParaRPr lang="en-GB" altLang="en-US" sz="72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solidFill>
                  <a:srgbClr val="7030A0"/>
                </a:solidFill>
              </a:rPr>
              <a:t>Sir Alec Reid</a:t>
            </a:r>
            <a:br>
              <a:rPr lang="en-GB" altLang="en-US" sz="3200" b="1" dirty="0" smtClean="0">
                <a:solidFill>
                  <a:srgbClr val="7030A0"/>
                </a:solidFill>
              </a:rPr>
            </a:br>
            <a:r>
              <a:rPr lang="en-GB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GB" altLang="en-US" sz="3200" dirty="0" smtClean="0">
                <a:solidFill>
                  <a:srgbClr val="7030A0"/>
                </a:solidFill>
              </a:rPr>
              <a:t>philanthropist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GB" altLang="en-US" dirty="0" smtClean="0"/>
              <a:t>“Good major donor fundraisers are</a:t>
            </a:r>
          </a:p>
          <a:p>
            <a:pPr>
              <a:spcBef>
                <a:spcPts val="0"/>
              </a:spcBef>
              <a:buNone/>
            </a:pPr>
            <a:r>
              <a:rPr lang="en-GB" altLang="en-US" dirty="0" smtClean="0"/>
              <a:t>  intelligently close to you.  They’re</a:t>
            </a:r>
          </a:p>
          <a:p>
            <a:pPr>
              <a:spcBef>
                <a:spcPts val="0"/>
              </a:spcBef>
              <a:buNone/>
            </a:pPr>
            <a:r>
              <a:rPr lang="en-GB" altLang="en-US" dirty="0" smtClean="0"/>
              <a:t>  looking for a long-term relationship and they should treat you as a best friend.  You wouldn’t strike an old friend off if you hadn’t seen them for a year, so why do it to a donor?”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solidFill>
                  <a:srgbClr val="7030A0"/>
                </a:solidFill>
              </a:rPr>
              <a:t>Never forget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“People give to organisations that               keep in touch.” (Ken Burnett)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“The core principle is that the more you get to know a donor, the more money you will raise”. (Val Morton)</a:t>
            </a:r>
          </a:p>
          <a:p>
            <a:endParaRPr lang="en-GB" dirty="0"/>
          </a:p>
        </p:txBody>
      </p:sp>
      <p:pic>
        <p:nvPicPr>
          <p:cNvPr id="4" name="Picture 5" descr="C:\Users\Tricia\AppData\Local\Microsoft\Windows\Temporary Internet Files\Content.IE5\5L7YTHKR\MC900434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1556791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ricia\AppData\Local\Microsoft\Windows\Temporary Internet Files\Content.IE5\5L7YTHKR\MC900434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 smtClean="0">
                <a:solidFill>
                  <a:srgbClr val="7030A0"/>
                </a:solidFill>
              </a:rPr>
              <a:t>  The landscape for Major Gifts </a:t>
            </a: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         </a:t>
            </a:r>
            <a:r>
              <a:rPr lang="en-GB" sz="2400" dirty="0" smtClean="0">
                <a:solidFill>
                  <a:schemeClr val="tx1"/>
                </a:solidFill>
              </a:rPr>
              <a:t>Coutts Million Pound Report 2016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Tx/>
              <a:buNone/>
              <a:defRPr/>
            </a:pPr>
            <a:r>
              <a:rPr lang="en-US" sz="2800" b="1" dirty="0" smtClean="0"/>
              <a:t>Year 2015</a:t>
            </a: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Total £1million+ gifts &gt; £1.83bn       </a:t>
            </a:r>
          </a:p>
          <a:p>
            <a:pPr marL="3600450" lvl="7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1200" dirty="0" smtClean="0"/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Number of £1m+ gifts &gt; 355</a:t>
            </a: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Number of donors &gt; 166</a:t>
            </a: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Total no of recipients &gt; 267</a:t>
            </a: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24%  (£431m) from individuals</a:t>
            </a:r>
          </a:p>
          <a:p>
            <a:pPr marL="514350" indent="-514350">
              <a:buNone/>
              <a:defRPr/>
            </a:pPr>
            <a:r>
              <a:rPr lang="en-US" sz="2400" dirty="0" smtClean="0"/>
              <a:t>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C:\Users\Tricia\AppData\Local\Microsoft\Windows\Temporary Internet Files\Content.IE5\KZU2RKBG\MC90044039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725983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488832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Location of £1m donors by value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84784"/>
            <a:ext cx="6994525" cy="4525963"/>
          </a:xfrm>
        </p:spPr>
        <p:txBody>
          <a:bodyPr/>
          <a:lstStyle/>
          <a:p>
            <a:r>
              <a:rPr lang="en-GB" sz="2600" dirty="0" smtClean="0"/>
              <a:t>71% London</a:t>
            </a:r>
          </a:p>
          <a:p>
            <a:r>
              <a:rPr lang="en-GB" sz="2600" dirty="0" smtClean="0"/>
              <a:t>3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South East</a:t>
            </a:r>
          </a:p>
          <a:p>
            <a:r>
              <a:rPr lang="en-GB" sz="2600" dirty="0" smtClean="0"/>
              <a:t>0.5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South West</a:t>
            </a:r>
          </a:p>
          <a:p>
            <a:r>
              <a:rPr lang="en-GB" sz="2600" dirty="0" smtClean="0"/>
              <a:t>0.07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North East</a:t>
            </a:r>
          </a:p>
          <a:p>
            <a:r>
              <a:rPr lang="en-GB" sz="2600" dirty="0" smtClean="0"/>
              <a:t>2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North West</a:t>
            </a:r>
          </a:p>
          <a:p>
            <a:r>
              <a:rPr lang="en-GB" sz="2600" dirty="0" smtClean="0"/>
              <a:t>1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East Midlands</a:t>
            </a:r>
          </a:p>
          <a:p>
            <a:r>
              <a:rPr lang="en-GB" sz="2600" dirty="0" smtClean="0"/>
              <a:t>2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Scotland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21</a:t>
            </a:r>
            <a:r>
              <a:rPr lang="en-GB" sz="2600" baseline="30000" dirty="0" smtClean="0">
                <a:solidFill>
                  <a:srgbClr val="FF0000"/>
                </a:solidFill>
              </a:rPr>
              <a:t>%</a:t>
            </a:r>
            <a:r>
              <a:rPr lang="en-GB" sz="2600" dirty="0" smtClean="0">
                <a:solidFill>
                  <a:srgbClr val="FF0000"/>
                </a:solidFill>
              </a:rPr>
              <a:t>Overseas</a:t>
            </a:r>
          </a:p>
          <a:p>
            <a:r>
              <a:rPr lang="en-GB" sz="2600" dirty="0" smtClean="0"/>
              <a:t>12</a:t>
            </a:r>
            <a:r>
              <a:rPr lang="en-GB" sz="2600" baseline="30000" dirty="0" smtClean="0"/>
              <a:t>%</a:t>
            </a:r>
            <a:r>
              <a:rPr lang="en-GB" sz="2600" dirty="0" smtClean="0"/>
              <a:t>Unknown</a:t>
            </a:r>
            <a:endParaRPr lang="en-GB" sz="2600" dirty="0"/>
          </a:p>
        </p:txBody>
      </p:sp>
      <p:pic>
        <p:nvPicPr>
          <p:cNvPr id="4" name="Picture 4" descr="C:\Users\Tricia\AppData\Local\Microsoft\Windows\Temporary Internet Files\Content.IE5\SROZ299F\MC9003269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844675"/>
            <a:ext cx="32369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rgbClr val="7030A0"/>
                </a:solidFill>
              </a:rPr>
              <a:t>    Which causes benefit?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2800" dirty="0" smtClean="0"/>
              <a:t>Higher education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Foundations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Overseas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Arts, culture, humanities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Health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Public &amp; societal benefit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Environment and animals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 smtClean="0"/>
              <a:t>Religious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 smtClean="0">
                <a:solidFill>
                  <a:srgbClr val="7030A0"/>
                </a:solidFill>
              </a:rPr>
              <a:t>    Rise of the intermediaries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hlinkClick r:id="rId2"/>
              </a:rPr>
              <a:t>www.instituteforphilanthropy.org</a:t>
            </a:r>
            <a:endParaRPr lang="en-GB" altLang="en-US" dirty="0" smtClean="0"/>
          </a:p>
          <a:p>
            <a:r>
              <a:rPr lang="en-GB" altLang="en-US" dirty="0" smtClean="0">
                <a:hlinkClick r:id="rId3"/>
              </a:rPr>
              <a:t>www.philanthrophy-impact.org</a:t>
            </a:r>
          </a:p>
          <a:p>
            <a:r>
              <a:rPr lang="en-GB" altLang="en-US" dirty="0" smtClean="0">
                <a:hlinkClick r:id="rId4"/>
              </a:rPr>
              <a:t>www.thinknpc.org</a:t>
            </a:r>
            <a:endParaRPr lang="en-GB" altLang="en-US" dirty="0" smtClean="0"/>
          </a:p>
          <a:p>
            <a:r>
              <a:rPr lang="en-GB" altLang="en-US" dirty="0" smtClean="0">
                <a:hlinkClick r:id="rId5"/>
              </a:rPr>
              <a:t>www.communityfoundations.org.uk</a:t>
            </a:r>
            <a:endParaRPr lang="en-GB" altLang="en-US" dirty="0" smtClean="0"/>
          </a:p>
          <a:p>
            <a:r>
              <a:rPr lang="en-GB" altLang="en-US" dirty="0" smtClean="0">
                <a:hlinkClick r:id="rId6"/>
              </a:rPr>
              <a:t>www.youngphilanthropy.org.uk</a:t>
            </a:r>
            <a:endParaRPr lang="en-GB" altLang="en-US" dirty="0" smtClean="0"/>
          </a:p>
          <a:p>
            <a:r>
              <a:rPr lang="en-GB" altLang="en-US" dirty="0" smtClean="0">
                <a:hlinkClick r:id="rId7"/>
              </a:rPr>
              <a:t>www.thefundingnetwork.org.uk</a:t>
            </a:r>
            <a:endParaRPr lang="en-GB" altLang="en-US" dirty="0" smtClean="0"/>
          </a:p>
          <a:p>
            <a:r>
              <a:rPr lang="en-GB" altLang="en-US" dirty="0" smtClean="0">
                <a:hlinkClick r:id="rId8"/>
              </a:rPr>
              <a:t>www.impetus-pef.org.uk</a:t>
            </a:r>
            <a:endParaRPr lang="en-GB" alt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      </a:t>
            </a:r>
            <a:r>
              <a:rPr lang="en-GB" b="1" dirty="0" smtClean="0">
                <a:solidFill>
                  <a:srgbClr val="7030A0"/>
                </a:solidFill>
              </a:rPr>
              <a:t>True           False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pPr>
              <a:buNone/>
            </a:pPr>
            <a:r>
              <a:rPr lang="en-GB" altLang="en-US" dirty="0" smtClean="0"/>
              <a:t>   All fundraising organisations can </a:t>
            </a:r>
          </a:p>
          <a:p>
            <a:pPr>
              <a:buNone/>
            </a:pPr>
            <a:r>
              <a:rPr lang="en-GB" altLang="en-US" dirty="0" smtClean="0"/>
              <a:t>   develop major donor fundraising</a:t>
            </a:r>
          </a:p>
          <a:p>
            <a:endParaRPr lang="en-GB" dirty="0"/>
          </a:p>
        </p:txBody>
      </p:sp>
      <p:pic>
        <p:nvPicPr>
          <p:cNvPr id="4" name="Picture 8" descr="C:\Users\Tricia\AppData\Local\Microsoft\Windows\Temporary Internet Files\Content.IE5\XG387P07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1224012" cy="12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Are the </a:t>
            </a:r>
            <a:br>
              <a:rPr lang="en-GB" sz="3600" b="1" dirty="0" smtClean="0">
                <a:solidFill>
                  <a:srgbClr val="7030A0"/>
                </a:solidFill>
              </a:rPr>
            </a:br>
            <a:r>
              <a:rPr lang="en-GB" sz="3600" b="1" dirty="0" smtClean="0">
                <a:solidFill>
                  <a:srgbClr val="7030A0"/>
                </a:solidFill>
              </a:rPr>
              <a:t> foundations in place?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1628800"/>
            <a:ext cx="7355160" cy="4497363"/>
          </a:xfrm>
        </p:spPr>
        <p:txBody>
          <a:bodyPr/>
          <a:lstStyle/>
          <a:p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 flourishing and healthy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	organisational structure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 strong case for support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The evidence and commitment to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developing major gift fundraising</a:t>
            </a:r>
          </a:p>
          <a:p>
            <a:endParaRPr lang="en-GB" dirty="0"/>
          </a:p>
        </p:txBody>
      </p:sp>
      <p:pic>
        <p:nvPicPr>
          <p:cNvPr id="1026" name="Picture 2" descr="C:\Users\Tricia\AppData\Local\Microsoft\Windows\Temporary Internet Files\Content.IE5\5M1BC3G7\122945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788" y="225175"/>
            <a:ext cx="1595028" cy="140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1484784"/>
            <a:ext cx="6994525" cy="4641379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3000" dirty="0" smtClean="0"/>
              <a:t>Identify</a:t>
            </a:r>
          </a:p>
          <a:p>
            <a:pPr marL="514350" indent="-514350">
              <a:buFontTx/>
              <a:buAutoNum type="arabicPeriod"/>
            </a:pPr>
            <a:r>
              <a:rPr lang="en-US" sz="3000" dirty="0" smtClean="0"/>
              <a:t>Research</a:t>
            </a:r>
          </a:p>
          <a:p>
            <a:pPr marL="514350" indent="-514350">
              <a:buFontTx/>
              <a:buAutoNum type="arabicPeriod"/>
            </a:pPr>
            <a:r>
              <a:rPr lang="en-US" sz="3000" dirty="0" smtClean="0"/>
              <a:t>Plan</a:t>
            </a:r>
          </a:p>
          <a:p>
            <a:pPr marL="514350" indent="-514350">
              <a:buFontTx/>
              <a:buAutoNum type="arabicPeriod"/>
            </a:pPr>
            <a:r>
              <a:rPr lang="en-US" sz="3000" dirty="0" smtClean="0"/>
              <a:t>Engage</a:t>
            </a:r>
          </a:p>
          <a:p>
            <a:pPr marL="514350" indent="-514350">
              <a:buFontTx/>
              <a:buNone/>
            </a:pPr>
            <a:r>
              <a:rPr lang="en-US" sz="3000" dirty="0" smtClean="0"/>
              <a:t>5.  Ask</a:t>
            </a:r>
          </a:p>
          <a:p>
            <a:pPr marL="514350" indent="-514350">
              <a:buFontTx/>
              <a:buNone/>
            </a:pPr>
            <a:r>
              <a:rPr lang="en-US" sz="3000" dirty="0" smtClean="0"/>
              <a:t>6. Close</a:t>
            </a:r>
          </a:p>
          <a:p>
            <a:pPr marL="514350" indent="-514350">
              <a:buFontTx/>
              <a:buNone/>
            </a:pPr>
            <a:r>
              <a:rPr lang="en-US" sz="3000" dirty="0" smtClean="0"/>
              <a:t>7. Thank</a:t>
            </a:r>
          </a:p>
          <a:p>
            <a:pPr marL="514350" indent="-514350">
              <a:buFontTx/>
              <a:buNone/>
            </a:pPr>
            <a:r>
              <a:rPr lang="en-US" sz="3000" dirty="0" smtClean="0"/>
              <a:t>8. Steward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 smtClean="0">
                <a:solidFill>
                  <a:srgbClr val="7030A0"/>
                </a:solidFill>
              </a:rPr>
              <a:t>                 The 8 steps to </a:t>
            </a:r>
            <a:br>
              <a:rPr lang="en-GB" sz="3200" b="1" dirty="0" smtClean="0">
                <a:solidFill>
                  <a:srgbClr val="7030A0"/>
                </a:solidFill>
              </a:rPr>
            </a:br>
            <a:r>
              <a:rPr lang="en-GB" sz="3200" b="1" dirty="0" smtClean="0">
                <a:solidFill>
                  <a:srgbClr val="7030A0"/>
                </a:solidFill>
              </a:rPr>
              <a:t> secure &amp; keep your major givers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35" name="Picture 11" descr="C:\Users\TriciaM\AppData\Local\Microsoft\Windows\Temporary Internet Files\Content.IE5\S37U7ACT\14962-illustration-of-green-footprint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TriciaM\AppData\Local\Microsoft\Windows\Temporary Internet Files\Content.IE5\S37U7ACT\14962-illustration-of-green-footprint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riciaM\AppData\Local\Microsoft\Windows\Temporary Internet Files\Content.IE5\S37U7ACT\14962-illustration-of-green-footprint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TriciaM\AppData\Local\Microsoft\Windows\Temporary Internet Files\Content.IE5\S37U7ACT\14962-illustration-of-green-footprints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92" y="4005064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3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7030A0"/>
                </a:solidFill>
              </a:rPr>
              <a:t>   Common barriers to successful </a:t>
            </a:r>
            <a:br>
              <a:rPr lang="en-GB" sz="3200" b="1" dirty="0" smtClean="0">
                <a:solidFill>
                  <a:srgbClr val="7030A0"/>
                </a:solidFill>
              </a:rPr>
            </a:br>
            <a:r>
              <a:rPr lang="en-GB" sz="3200" b="1" dirty="0" smtClean="0">
                <a:solidFill>
                  <a:srgbClr val="7030A0"/>
                </a:solidFill>
              </a:rPr>
              <a:t>            major gift fundraising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7" y="1600200"/>
            <a:ext cx="7571184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 smtClean="0"/>
              <a:t>  inadequate research 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 poor cultivation </a:t>
            </a:r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 deficient asks</a:t>
            </a:r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v"/>
            </a:pPr>
            <a:r>
              <a:rPr lang="en-GB" dirty="0" smtClean="0"/>
              <a:t>  bad stewardship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>www.field-works.co.uk</a:t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2F6D30"/>
                </a:solidFill>
              </a:rPr>
              <a:t/>
            </a:r>
            <a:br>
              <a:rPr lang="en-GB" altLang="en-US" dirty="0" smtClean="0">
                <a:solidFill>
                  <a:srgbClr val="2F6D30"/>
                </a:solidFill>
              </a:rPr>
            </a:br>
            <a:endParaRPr lang="en-GB" dirty="0"/>
          </a:p>
        </p:txBody>
      </p:sp>
      <p:pic>
        <p:nvPicPr>
          <p:cNvPr id="7" name="Picture 2" descr="https://photos-3.dropbox.com/t/2/AABqM632oz3EMqdtSLOl9JvR6tAVIpkYuRNuqi1tGXFN3w/12/21671031/jpeg/32x32/1/1433613600/0/2/f-w%20influence2.bmp/CPfYqgogASACIAMgBCAFIAYgBygBKAI/pTWiMUmUq4KSKm9D01nAHisGR5bBnHtaqMGc7lKYZuY?size=1024x768&amp;size_mode=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644" r="7644"/>
          <a:stretch>
            <a:fillRect/>
          </a:stretch>
        </p:blipFill>
        <p:spPr bwMode="auto">
          <a:xfrm>
            <a:off x="2051720" y="836712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 1 : Identify them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1412776"/>
            <a:ext cx="6994525" cy="4713387"/>
          </a:xfrm>
        </p:spPr>
        <p:txBody>
          <a:bodyPr/>
          <a:lstStyle/>
          <a:p>
            <a:pPr algn="ctr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:\Users\Tricia\AppData\Local\Microsoft\Windows\Temporary Internet Files\Content.IE5\SROZ299F\MC900078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46799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7030A0"/>
                </a:solidFill>
              </a:rPr>
              <a:t>Step 2:  Research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b="1" dirty="0" smtClean="0"/>
              <a:t>Capacity to give</a:t>
            </a:r>
          </a:p>
          <a:p>
            <a:pPr>
              <a:buNone/>
            </a:pPr>
            <a:r>
              <a:rPr lang="en-GB" altLang="en-US" sz="2400" dirty="0" smtClean="0"/>
              <a:t> = resources &amp; how much     </a:t>
            </a:r>
          </a:p>
          <a:p>
            <a:endParaRPr lang="en-GB" altLang="en-US" sz="2400" dirty="0" smtClean="0"/>
          </a:p>
          <a:p>
            <a:r>
              <a:rPr lang="en-GB" altLang="en-US" sz="2400" b="1" dirty="0" smtClean="0"/>
              <a:t>Connections</a:t>
            </a:r>
          </a:p>
          <a:p>
            <a:pPr>
              <a:buNone/>
            </a:pPr>
            <a:r>
              <a:rPr lang="en-GB" altLang="en-US" sz="2400" dirty="0" smtClean="0"/>
              <a:t>  = networks &amp; access to them</a:t>
            </a:r>
          </a:p>
          <a:p>
            <a:endParaRPr lang="en-GB" altLang="en-US" sz="2400" dirty="0" smtClean="0"/>
          </a:p>
          <a:p>
            <a:r>
              <a:rPr lang="en-GB" altLang="en-US" sz="2400" b="1" dirty="0" smtClean="0"/>
              <a:t>Affinity / Propensity</a:t>
            </a:r>
          </a:p>
          <a:p>
            <a:pPr>
              <a:buNone/>
            </a:pPr>
            <a:r>
              <a:rPr lang="en-GB" altLang="en-US" sz="2400" dirty="0" smtClean="0"/>
              <a:t>  = motivations &amp; interests         </a:t>
            </a:r>
          </a:p>
          <a:p>
            <a:endParaRPr lang="en-GB" dirty="0"/>
          </a:p>
        </p:txBody>
      </p:sp>
      <p:pic>
        <p:nvPicPr>
          <p:cNvPr id="4" name="Picture 4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1206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Tricia\AppData\Local\Microsoft\Windows\Temporary Internet Files\Content.IE5\1T6N5PFH\MC9000709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14398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Tricia\AppData\Local\Microsoft\Windows\Temporary Internet Files\Content.IE5\202YE2SU\MC9000450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1295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b="1" dirty="0" smtClean="0">
                <a:solidFill>
                  <a:srgbClr val="7030A0"/>
                </a:solidFill>
              </a:rPr>
              <a:t>   To set your gift target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1340768"/>
            <a:ext cx="6994525" cy="47853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 dirty="0" smtClean="0"/>
              <a:t>Identify the funding need and timescale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Analyse number of donors, their giving levels and history</a:t>
            </a:r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Compare with history and achievements of other organisations</a:t>
            </a:r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Seek the opinions and advice of your prospects’ peers</a:t>
            </a:r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Build up a ‘picture’ of a likely ‘major donor’ to your charity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r>
              <a:rPr lang="en-GB" altLang="en-US" sz="3200" b="1" dirty="0" smtClean="0"/>
              <a:t>   </a:t>
            </a:r>
            <a:r>
              <a:rPr lang="en-GB" altLang="en-US" sz="3200" b="1" dirty="0" smtClean="0">
                <a:solidFill>
                  <a:srgbClr val="7030A0"/>
                </a:solidFill>
              </a:rPr>
              <a:t>Understanding  Motivations</a:t>
            </a:r>
            <a:r>
              <a:rPr lang="en-GB" altLang="en-US" b="1" dirty="0" smtClean="0">
                <a:solidFill>
                  <a:schemeClr val="tx1"/>
                </a:solidFill>
              </a:rPr>
              <a:t/>
            </a:r>
            <a:br>
              <a:rPr lang="en-GB" altLang="en-US" b="1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What are the key ones</a:t>
            </a:r>
          </a:p>
          <a:p>
            <a:pPr>
              <a:buFontTx/>
              <a:buNone/>
            </a:pPr>
            <a:r>
              <a:rPr lang="en-GB" altLang="en-US" dirty="0" smtClean="0"/>
              <a:t>    that will drive action?</a:t>
            </a:r>
          </a:p>
          <a:p>
            <a:pPr>
              <a:buFontTx/>
              <a:buNone/>
            </a:pPr>
            <a:r>
              <a:rPr lang="en-GB" altLang="en-US" dirty="0" smtClean="0"/>
              <a:t>    </a:t>
            </a:r>
          </a:p>
          <a:p>
            <a:r>
              <a:rPr lang="en-GB" altLang="en-US" dirty="0" smtClean="0"/>
              <a:t>Are they internal or</a:t>
            </a:r>
          </a:p>
          <a:p>
            <a:pPr>
              <a:buFontTx/>
              <a:buNone/>
            </a:pPr>
            <a:r>
              <a:rPr lang="en-GB" altLang="en-US" dirty="0" smtClean="0"/>
              <a:t>   external?				</a:t>
            </a:r>
          </a:p>
          <a:p>
            <a:endParaRPr lang="en-GB" dirty="0"/>
          </a:p>
        </p:txBody>
      </p:sp>
      <p:pic>
        <p:nvPicPr>
          <p:cNvPr id="4" name="Picture 7" descr="C:\Users\Tricia\AppData\Local\Microsoft\Windows\Temporary Internet Files\Content.IE5\705ME0BV\MC9000568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052513"/>
            <a:ext cx="14859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Users\Tricia\AppData\Local\Microsoft\Windows\Temporary Internet Files\Content.IE5\705ME0BV\MP9004403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2448272" cy="18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       </a:t>
            </a:r>
            <a:r>
              <a:rPr lang="en-GB" dirty="0" smtClean="0">
                <a:solidFill>
                  <a:srgbClr val="7030A0"/>
                </a:solidFill>
              </a:rPr>
              <a:t>4 key motivations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Philanthropy</a:t>
            </a:r>
            <a:r>
              <a:rPr lang="en-GB" b="1" dirty="0" smtClean="0">
                <a:solidFill>
                  <a:srgbClr val="7030A0"/>
                </a:solidFill>
              </a:rPr>
              <a:t>   </a:t>
            </a:r>
          </a:p>
          <a:p>
            <a:pPr>
              <a:buNone/>
            </a:pPr>
            <a:r>
              <a:rPr lang="en-GB" dirty="0" smtClean="0"/>
              <a:t>   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Affinity</a:t>
            </a:r>
            <a:r>
              <a:rPr lang="en-GB" b="1" dirty="0" smtClean="0">
                <a:solidFill>
                  <a:srgbClr val="C00000"/>
                </a:solidFill>
              </a:rPr>
              <a:t>   </a:t>
            </a:r>
            <a:r>
              <a:rPr lang="en-GB" dirty="0" smtClean="0"/>
              <a:t>     </a:t>
            </a:r>
          </a:p>
          <a:p>
            <a:pPr>
              <a:buNone/>
            </a:pPr>
            <a:r>
              <a:rPr lang="en-GB" dirty="0" smtClean="0"/>
              <a:t>    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Social Recognition </a:t>
            </a:r>
          </a:p>
          <a:p>
            <a:pPr>
              <a:buNone/>
            </a:pPr>
            <a:r>
              <a:rPr lang="en-GB" dirty="0" smtClean="0"/>
              <a:t>      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Mutual Benefit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7030A0"/>
                </a:solidFill>
              </a:rPr>
              <a:t>4 underlying motivators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/>
              <a:t>Belief in your mission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Respect for your reputation and integrity 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Confidence in your careful and wise spend of their money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Conviction in the effectiveness of your work</a:t>
            </a:r>
          </a:p>
          <a:p>
            <a:endParaRPr lang="en-GB" dirty="0"/>
          </a:p>
        </p:txBody>
      </p:sp>
      <p:pic>
        <p:nvPicPr>
          <p:cNvPr id="4" name="Picture 15" descr="C:\Users\Tricia\AppData\Local\Microsoft\Windows\Temporary Internet Files\Content.IE5\XG387P07\MC9004382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1591"/>
            <a:ext cx="1396752" cy="10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solidFill>
                  <a:srgbClr val="7030A0"/>
                </a:solidFill>
              </a:rPr>
              <a:t>Thought for the day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pPr>
              <a:buNone/>
            </a:pPr>
            <a:r>
              <a:rPr lang="en-GB" altLang="en-US" dirty="0" smtClean="0"/>
              <a:t>  “It is terrifying to think how much research is needed to determine the truth of even the most unimportant fact .”   (Stendhal)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Step 3 :  Plan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When</a:t>
            </a:r>
            <a:r>
              <a:rPr lang="en-GB" sz="2800" dirty="0" smtClean="0"/>
              <a:t> will you ask?</a:t>
            </a:r>
          </a:p>
          <a:p>
            <a:pPr>
              <a:buFontTx/>
              <a:buNone/>
            </a:pPr>
            <a:endParaRPr lang="en-GB" sz="2800" dirty="0" smtClean="0"/>
          </a:p>
          <a:p>
            <a:r>
              <a:rPr lang="en-GB" sz="2800" b="1" dirty="0" smtClean="0"/>
              <a:t>What</a:t>
            </a:r>
            <a:r>
              <a:rPr lang="en-GB" sz="2800" dirty="0" smtClean="0"/>
              <a:t> will you do to get them there?</a:t>
            </a:r>
          </a:p>
          <a:p>
            <a:pPr>
              <a:buFontTx/>
              <a:buNone/>
            </a:pPr>
            <a:endParaRPr lang="en-GB" sz="2800" b="1" dirty="0" smtClean="0"/>
          </a:p>
          <a:p>
            <a:r>
              <a:rPr lang="en-GB" sz="2800" b="1" dirty="0" smtClean="0"/>
              <a:t>Who </a:t>
            </a:r>
            <a:r>
              <a:rPr lang="en-GB" sz="2800" dirty="0" smtClean="0"/>
              <a:t>will be involved? (in each activity)</a:t>
            </a:r>
          </a:p>
          <a:p>
            <a:pPr>
              <a:buFontTx/>
              <a:buNone/>
            </a:pPr>
            <a:endParaRPr lang="en-GB" sz="2800" dirty="0" smtClean="0"/>
          </a:p>
          <a:p>
            <a:r>
              <a:rPr lang="en-GB" sz="2800" b="1" dirty="0" smtClean="0"/>
              <a:t>How </a:t>
            </a:r>
            <a:r>
              <a:rPr lang="en-GB" sz="2800" dirty="0" smtClean="0"/>
              <a:t>will you look after them / their gift?</a:t>
            </a:r>
          </a:p>
          <a:p>
            <a:pPr algn="ctr">
              <a:buFontTx/>
              <a:buNone/>
            </a:pPr>
            <a:r>
              <a:rPr lang="en-GB" b="1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solidFill>
                  <a:srgbClr val="7030A0"/>
                </a:solidFill>
              </a:rPr>
              <a:t>Step 4: Engage</a:t>
            </a:r>
            <a:br>
              <a:rPr lang="en-GB" altLang="en-US" sz="3200" b="1" dirty="0" smtClean="0">
                <a:solidFill>
                  <a:srgbClr val="7030A0"/>
                </a:solidFill>
              </a:rPr>
            </a:br>
            <a:r>
              <a:rPr lang="en-GB" altLang="en-US" sz="3200" b="1" dirty="0" smtClean="0">
                <a:solidFill>
                  <a:srgbClr val="7030A0"/>
                </a:solidFill>
              </a:rPr>
              <a:t>[Cultivate]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1484784"/>
            <a:ext cx="6994525" cy="4641379"/>
          </a:xfrm>
        </p:spPr>
        <p:txBody>
          <a:bodyPr/>
          <a:lstStyle/>
          <a:p>
            <a:endParaRPr lang="en-GB" dirty="0" smtClean="0"/>
          </a:p>
          <a:p>
            <a:r>
              <a:rPr lang="en-GB" altLang="en-US" sz="2200" dirty="0" smtClean="0"/>
              <a:t>The aim of cultivation is to</a:t>
            </a:r>
            <a:r>
              <a:rPr lang="en-GB" altLang="en-US" sz="2200" b="1" dirty="0" smtClean="0"/>
              <a:t> </a:t>
            </a:r>
            <a:r>
              <a:rPr lang="en-GB" altLang="en-US" sz="2400" b="1" dirty="0" smtClean="0"/>
              <a:t>deepen the relationship and understanding</a:t>
            </a:r>
            <a:r>
              <a:rPr lang="en-GB" altLang="en-US" sz="2200" b="1" dirty="0" smtClean="0"/>
              <a:t> </a:t>
            </a:r>
            <a:r>
              <a:rPr lang="en-GB" altLang="en-US" sz="2200" dirty="0" smtClean="0"/>
              <a:t>an individual has of your organisation, it’s vision, mission and aims and objectives.</a:t>
            </a:r>
          </a:p>
          <a:p>
            <a:pPr>
              <a:buFontTx/>
              <a:buNone/>
            </a:pPr>
            <a:endParaRPr lang="en-GB" altLang="en-US" sz="2200" dirty="0" smtClean="0"/>
          </a:p>
          <a:p>
            <a:r>
              <a:rPr lang="en-GB" altLang="en-US" sz="2200" dirty="0" smtClean="0"/>
              <a:t>It involves a programme of </a:t>
            </a:r>
            <a:r>
              <a:rPr lang="en-GB" altLang="en-US" sz="2400" b="1" dirty="0" smtClean="0"/>
              <a:t>personal interaction </a:t>
            </a:r>
            <a:r>
              <a:rPr lang="en-GB" altLang="en-US" sz="2200" dirty="0" smtClean="0"/>
              <a:t>between your organisation and your prospect with the purpose of building their interest, understanding and eventually significant support for your work.       </a:t>
            </a:r>
          </a:p>
          <a:p>
            <a:pPr>
              <a:buNone/>
            </a:pPr>
            <a:r>
              <a:rPr lang="en-GB" altLang="en-US" sz="2200" b="1" dirty="0" smtClean="0"/>
              <a:t>    Source : Institute of Fundraising</a:t>
            </a:r>
            <a:endParaRPr lang="en-GB" sz="2200" dirty="0"/>
          </a:p>
        </p:txBody>
      </p:sp>
      <p:pic>
        <p:nvPicPr>
          <p:cNvPr id="4" name="Picture 7" descr="C:\Users\Tricia\AppData\Local\Microsoft\Windows\Temporary Internet Files\Content.IE5\5L7YTHKR\MP9004433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430" y="188640"/>
            <a:ext cx="1056227" cy="15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smtClean="0">
                <a:solidFill>
                  <a:srgbClr val="7030A0"/>
                </a:solidFill>
              </a:rPr>
              <a:t>In other words…..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It involves </a:t>
            </a:r>
            <a:r>
              <a:rPr lang="en-GB" altLang="en-US" b="1" dirty="0" smtClean="0"/>
              <a:t>responding </a:t>
            </a:r>
            <a:r>
              <a:rPr lang="en-GB" altLang="en-US" dirty="0" smtClean="0"/>
              <a:t>to:</a:t>
            </a:r>
          </a:p>
          <a:p>
            <a:pPr>
              <a:buFontTx/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their motivations 	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what </a:t>
            </a:r>
            <a:r>
              <a:rPr lang="en-GB" altLang="en-US" sz="2800" b="1" dirty="0" smtClean="0"/>
              <a:t>they like </a:t>
            </a:r>
            <a:r>
              <a:rPr lang="en-GB" altLang="en-US" sz="2800" dirty="0" smtClean="0"/>
              <a:t>and 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what they like about your organisation</a:t>
            </a:r>
          </a:p>
          <a:p>
            <a:endParaRPr lang="en-GB" dirty="0"/>
          </a:p>
        </p:txBody>
      </p:sp>
      <p:pic>
        <p:nvPicPr>
          <p:cNvPr id="4" name="Picture 5" descr="C:\Users\Tricia\AppData\Local\Microsoft\Windows\Temporary Internet Files\Content.IE5\202YE2SU\MC900078738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32856"/>
            <a:ext cx="24098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For your comfort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7" descr="C:\Users\Tricia\AppData\Local\Microsoft\Windows\Temporary Internet Files\Content.IE5\202YE2SU\MC90044145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187876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:\Users\Tricia\AppData\Local\Microsoft\Windows\Temporary Internet Files\Content.IE5\5L7YTHKR\MC900389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1678434" cy="11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:\Users\Tricia\AppData\Local\Microsoft\Windows\Temporary Internet Files\Content.IE5\XG387P07\MC9000184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1898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ricia\AppData\Local\Microsoft\Windows\Temporary Internet Files\Content.IE5\202YE2SU\MM900336636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708920"/>
            <a:ext cx="12239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Tricia\AppData\Local\Microsoft\Windows\Temporary Internet Files\Content.IE5\1T6N5PFH\MP90040280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068960"/>
            <a:ext cx="1541909" cy="14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Tricia\AppData\Local\Microsoft\Windows\Temporary Internet Files\Content.IE5\XG387P07\MC9003895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356992"/>
            <a:ext cx="12239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365104"/>
            <a:ext cx="136683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 descr="C:\Users\Tricia\AppData\Local\Microsoft\Windows\Temporary Internet Files\Content.IE5\5L7YTHKR\MC90032673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797152"/>
            <a:ext cx="15827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:\Users\Tricia\AppData\Local\Microsoft\Windows\Temporary Internet Files\Content.IE5\XG387P07\MC90041346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6867">
            <a:off x="6406529" y="4469404"/>
            <a:ext cx="14509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Action prompts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1979712" y="1556792"/>
            <a:ext cx="1728192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Invite </a:t>
            </a:r>
            <a:endParaRPr lang="en-GB" sz="2400" dirty="0"/>
          </a:p>
        </p:txBody>
      </p:sp>
      <p:sp>
        <p:nvSpPr>
          <p:cNvPr id="5" name="Oval Callout 4"/>
          <p:cNvSpPr/>
          <p:nvPr/>
        </p:nvSpPr>
        <p:spPr>
          <a:xfrm>
            <a:off x="4283968" y="4869160"/>
            <a:ext cx="2016224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Share </a:t>
            </a:r>
            <a:endParaRPr lang="en-GB" sz="2400" dirty="0"/>
          </a:p>
        </p:txBody>
      </p:sp>
      <p:sp>
        <p:nvSpPr>
          <p:cNvPr id="8" name="Cloud Callout 7"/>
          <p:cNvSpPr/>
          <p:nvPr/>
        </p:nvSpPr>
        <p:spPr>
          <a:xfrm>
            <a:off x="4427984" y="1484784"/>
            <a:ext cx="2088232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Ask ?</a:t>
            </a:r>
            <a:endParaRPr lang="en-GB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63888" y="3356992"/>
            <a:ext cx="1800200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Give</a:t>
            </a:r>
            <a:endParaRPr lang="en-GB" sz="2400" dirty="0"/>
          </a:p>
        </p:txBody>
      </p:sp>
      <p:sp>
        <p:nvSpPr>
          <p:cNvPr id="10" name="Explosion 2 9"/>
          <p:cNvSpPr/>
          <p:nvPr/>
        </p:nvSpPr>
        <p:spPr>
          <a:xfrm>
            <a:off x="5940152" y="2924944"/>
            <a:ext cx="3203848" cy="21602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Surprise</a:t>
            </a:r>
            <a:endParaRPr lang="en-GB" sz="2400" dirty="0"/>
          </a:p>
        </p:txBody>
      </p:sp>
      <p:sp>
        <p:nvSpPr>
          <p:cNvPr id="12" name="Smiley Face 11"/>
          <p:cNvSpPr/>
          <p:nvPr/>
        </p:nvSpPr>
        <p:spPr>
          <a:xfrm>
            <a:off x="1475656" y="3429000"/>
            <a:ext cx="1656184" cy="15841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2400" dirty="0" smtClean="0"/>
              <a:t>Thank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Making </a:t>
            </a:r>
            <a:br>
              <a:rPr lang="en-GB" sz="3200" b="1" dirty="0" smtClean="0">
                <a:solidFill>
                  <a:srgbClr val="7030A0"/>
                </a:solidFill>
              </a:rPr>
            </a:br>
            <a:r>
              <a:rPr lang="en-GB" sz="3200" b="1" dirty="0" smtClean="0">
                <a:solidFill>
                  <a:srgbClr val="7030A0"/>
                </a:solidFill>
              </a:rPr>
              <a:t>your Case for Support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DSC\AppData\Local\Microsoft\Windows\Temporary Internet Files\Content.IE5\83RG1DH4\MP90043075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44167"/>
            <a:ext cx="6159828" cy="44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solidFill>
                  <a:srgbClr val="7030A0"/>
                </a:solidFill>
              </a:rPr>
              <a:t>Framing your Case</a:t>
            </a:r>
            <a:br>
              <a:rPr lang="en-GB" altLang="en-US" sz="3200" b="1" dirty="0" smtClean="0">
                <a:solidFill>
                  <a:srgbClr val="7030A0"/>
                </a:solidFill>
              </a:rPr>
            </a:br>
            <a:r>
              <a:rPr lang="en-GB" altLang="en-US" sz="3200" b="1" dirty="0" smtClean="0">
                <a:solidFill>
                  <a:srgbClr val="7030A0"/>
                </a:solidFill>
              </a:rPr>
              <a:t>for Support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endParaRPr lang="en-GB" altLang="en-US" b="1" i="1" dirty="0" smtClean="0"/>
          </a:p>
          <a:p>
            <a:pPr marL="609600" indent="-609600">
              <a:buNone/>
            </a:pPr>
            <a:r>
              <a:rPr lang="en-GB" altLang="en-US" b="1" dirty="0" smtClean="0"/>
              <a:t>IMPACT	     PRESENT      FUTURE	     </a:t>
            </a:r>
            <a:endParaRPr lang="en-GB" altLang="en-US" i="1" dirty="0" smtClean="0"/>
          </a:p>
          <a:p>
            <a:pPr marL="609600" indent="-609600">
              <a:buNone/>
            </a:pPr>
            <a:r>
              <a:rPr lang="en-GB" altLang="en-US" i="1" dirty="0" smtClean="0">
                <a:solidFill>
                  <a:schemeClr val="tx2"/>
                </a:solidFill>
              </a:rPr>
              <a:t>Positive	     </a:t>
            </a:r>
            <a:r>
              <a:rPr lang="en-GB" altLang="en-US" b="1" i="1" dirty="0" smtClean="0">
                <a:solidFill>
                  <a:schemeClr val="tx2"/>
                </a:solidFill>
              </a:rPr>
              <a:t>Opportunity</a:t>
            </a:r>
            <a:r>
              <a:rPr lang="en-GB" altLang="en-US" i="1" dirty="0" smtClean="0">
                <a:solidFill>
                  <a:schemeClr val="tx2"/>
                </a:solidFill>
              </a:rPr>
              <a:t>   </a:t>
            </a:r>
            <a:r>
              <a:rPr lang="en-GB" altLang="en-US" b="1" i="1" dirty="0" smtClean="0">
                <a:solidFill>
                  <a:schemeClr val="tx2"/>
                </a:solidFill>
              </a:rPr>
              <a:t>Vision</a:t>
            </a:r>
          </a:p>
          <a:p>
            <a:pPr marL="609600" indent="-609600">
              <a:buNone/>
            </a:pPr>
            <a:endParaRPr lang="en-GB" altLang="en-US" i="1" dirty="0" smtClean="0"/>
          </a:p>
          <a:p>
            <a:pPr marL="609600" indent="-609600">
              <a:buNone/>
            </a:pPr>
            <a:r>
              <a:rPr lang="en-GB" altLang="en-US" i="1" dirty="0" smtClean="0">
                <a:solidFill>
                  <a:srgbClr val="FF0000"/>
                </a:solidFill>
              </a:rPr>
              <a:t>Negative	     </a:t>
            </a:r>
            <a:r>
              <a:rPr lang="en-GB" altLang="en-US" b="1" i="1" dirty="0" smtClean="0">
                <a:solidFill>
                  <a:srgbClr val="FF0000"/>
                </a:solidFill>
              </a:rPr>
              <a:t>Crisis</a:t>
            </a:r>
            <a:r>
              <a:rPr lang="en-GB" altLang="en-US" i="1" dirty="0" smtClean="0">
                <a:solidFill>
                  <a:srgbClr val="FF0000"/>
                </a:solidFill>
              </a:rPr>
              <a:t>		     </a:t>
            </a:r>
            <a:r>
              <a:rPr lang="en-GB" altLang="en-US" b="1" i="1" dirty="0" smtClean="0">
                <a:solidFill>
                  <a:srgbClr val="FF0000"/>
                </a:solidFill>
              </a:rPr>
              <a:t>Risk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solidFill>
                  <a:srgbClr val="7030A0"/>
                </a:solidFill>
              </a:rPr>
              <a:t>Keep stories at the heart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C:\Users\Tricia\AppData\Local\Microsoft\Windows\Temporary Internet Files\Content.IE5\XG387P07\MC90008888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7876"/>
            <a:ext cx="4660614" cy="3381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600" dirty="0" smtClean="0">
                <a:solidFill>
                  <a:srgbClr val="7030A0"/>
                </a:solidFill>
              </a:rPr>
              <a:t>         The Pinpoint Appeal</a:t>
            </a:r>
            <a:br>
              <a:rPr lang="en-GB" altLang="en-US" sz="3600" dirty="0" smtClean="0">
                <a:solidFill>
                  <a:srgbClr val="7030A0"/>
                </a:solidFill>
              </a:rPr>
            </a:br>
            <a:r>
              <a:rPr lang="en-GB" altLang="en-US" sz="3200" dirty="0" smtClean="0">
                <a:solidFill>
                  <a:srgbClr val="7030A0"/>
                </a:solidFill>
              </a:rPr>
              <a:t>Targeting cancer with new technology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altLang="en-US" sz="2800" b="1" dirty="0" smtClean="0"/>
              <a:t>Opportunity</a:t>
            </a:r>
          </a:p>
          <a:p>
            <a:r>
              <a:rPr lang="en-GB" altLang="en-US" sz="2800" dirty="0" smtClean="0"/>
              <a:t>If you can help us raise the remaining funds for the CT scanner in the next 6 months, cancer sufferers will be able to have their treatment locally by Spring 2014. </a:t>
            </a:r>
          </a:p>
          <a:p>
            <a:pPr>
              <a:buNone/>
            </a:pPr>
            <a:r>
              <a:rPr lang="en-GB" altLang="en-US" sz="2800" dirty="0" smtClean="0"/>
              <a:t>   </a:t>
            </a:r>
          </a:p>
          <a:p>
            <a:pPr>
              <a:buFontTx/>
              <a:buNone/>
            </a:pPr>
            <a:r>
              <a:rPr lang="en-GB" altLang="en-US" sz="2800" dirty="0" smtClean="0"/>
              <a:t>    Alison knows only too well what a difference that will make.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 smtClean="0">
                <a:solidFill>
                  <a:srgbClr val="7030A0"/>
                </a:solidFill>
              </a:rPr>
              <a:t>Step 5: Ask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dirty="0" smtClean="0"/>
              <a:t>  The aim of solicitation is </a:t>
            </a:r>
            <a:r>
              <a:rPr lang="en-GB" altLang="en-US" b="1" dirty="0" smtClean="0"/>
              <a:t>to provide an  opportunity </a:t>
            </a:r>
            <a:r>
              <a:rPr lang="en-GB" altLang="en-US" dirty="0" smtClean="0"/>
              <a:t>for the prospective donor to </a:t>
            </a:r>
            <a:r>
              <a:rPr lang="en-GB" altLang="en-US" b="1" dirty="0" smtClean="0"/>
              <a:t>fulfil t</a:t>
            </a:r>
            <a:r>
              <a:rPr lang="en-GB" altLang="en-US" dirty="0" smtClean="0"/>
              <a:t>heir philanthropic interest.”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sz="2400" dirty="0" smtClean="0"/>
          </a:p>
          <a:p>
            <a:pPr>
              <a:buFontTx/>
              <a:buNone/>
            </a:pPr>
            <a:endParaRPr lang="en-GB" altLang="en-US" sz="2400" dirty="0" smtClean="0"/>
          </a:p>
          <a:p>
            <a:pPr>
              <a:buFontTx/>
              <a:buNone/>
            </a:pPr>
            <a:endParaRPr lang="en-GB" altLang="en-US" sz="2400" dirty="0" smtClean="0"/>
          </a:p>
          <a:p>
            <a:pPr>
              <a:buFontTx/>
              <a:buNone/>
            </a:pPr>
            <a:r>
              <a:rPr lang="en-GB" altLang="en-US" sz="2400" dirty="0" smtClean="0"/>
              <a:t>Source: Institute of Fundraising</a:t>
            </a:r>
          </a:p>
          <a:p>
            <a:endParaRPr lang="en-GB" dirty="0"/>
          </a:p>
        </p:txBody>
      </p:sp>
      <p:pic>
        <p:nvPicPr>
          <p:cNvPr id="5" name="Picture 6" descr="C:\Users\Tricia\AppData\Local\Microsoft\Windows\Temporary Internet Files\Content.IE5\1T6N5PFH\MP9004429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5"/>
            <a:ext cx="15898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>
                <a:solidFill>
                  <a:srgbClr val="7030A0"/>
                </a:solidFill>
              </a:rPr>
              <a:t>           Asking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/>
              <a:t>Asking is a two-way </a:t>
            </a:r>
            <a:r>
              <a:rPr lang="en-GB" altLang="en-US" dirty="0" smtClean="0"/>
              <a:t>conversation</a:t>
            </a:r>
          </a:p>
          <a:p>
            <a:endParaRPr lang="en-GB" altLang="en-US" dirty="0"/>
          </a:p>
          <a:p>
            <a:r>
              <a:rPr lang="en-GB" altLang="en-US" dirty="0" smtClean="0"/>
              <a:t>Know </a:t>
            </a:r>
            <a:r>
              <a:rPr lang="en-GB" altLang="en-US" dirty="0"/>
              <a:t>what outcome you want </a:t>
            </a:r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dirty="0" smtClean="0"/>
              <a:t>No rarely means never</a:t>
            </a:r>
          </a:p>
          <a:p>
            <a:endParaRPr lang="en-GB" altLang="en-US" dirty="0" smtClean="0"/>
          </a:p>
          <a:p>
            <a:endParaRPr lang="en-GB" dirty="0"/>
          </a:p>
        </p:txBody>
      </p:sp>
      <p:pic>
        <p:nvPicPr>
          <p:cNvPr id="2052" name="Picture 4" descr="C:\Users\TriciaM\AppData\Local\Microsoft\Windows\Temporary Internet Files\Content.IE5\OEOK97B2\1352660461150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611"/>
            <a:ext cx="2088232" cy="10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riciaM\AppData\Local\Microsoft\Windows\Temporary Internet Files\Content.IE5\OEOK97B2\1352660461150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088232" cy="10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solidFill>
                  <a:srgbClr val="7030A0"/>
                </a:solidFill>
              </a:rPr>
              <a:t>The </a:t>
            </a:r>
            <a:r>
              <a:rPr lang="en-GB" altLang="en-US" sz="4000" b="1" dirty="0" smtClean="0">
                <a:solidFill>
                  <a:srgbClr val="7030A0"/>
                </a:solidFill>
              </a:rPr>
              <a:t>WIN</a:t>
            </a:r>
            <a:r>
              <a:rPr lang="en-GB" altLang="en-US" sz="4000" dirty="0" smtClean="0">
                <a:solidFill>
                  <a:srgbClr val="7030A0"/>
                </a:solidFill>
              </a:rPr>
              <a:t> formula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Be clear what you ideally </a:t>
            </a:r>
            <a:r>
              <a:rPr lang="en-GB" altLang="en-US" b="1" dirty="0" smtClean="0"/>
              <a:t>Want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Decide what you </a:t>
            </a:r>
            <a:r>
              <a:rPr lang="en-GB" altLang="en-US" b="1" dirty="0" smtClean="0"/>
              <a:t>Intend</a:t>
            </a:r>
            <a:r>
              <a:rPr lang="en-GB" altLang="en-US" dirty="0" smtClean="0"/>
              <a:t> to get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Be confident about what you </a:t>
            </a:r>
            <a:r>
              <a:rPr lang="en-GB" altLang="en-US" b="1" dirty="0" smtClean="0"/>
              <a:t>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Step 6: Close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When and how gift to be processed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Bank details!!</a:t>
            </a:r>
          </a:p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Gift Aid info &amp; advice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Receipt the gift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Step 7   Thanking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 thank your donors so that they understand the impact they’ve made on your organisation</a:t>
            </a:r>
          </a:p>
          <a:p>
            <a:endParaRPr lang="en-GB" dirty="0" smtClean="0"/>
          </a:p>
          <a:p>
            <a:r>
              <a:rPr lang="en-GB" dirty="0" smtClean="0"/>
              <a:t>thank your donors so they want to give again and again and again</a:t>
            </a:r>
          </a:p>
          <a:p>
            <a:endParaRPr lang="en-GB" dirty="0"/>
          </a:p>
        </p:txBody>
      </p:sp>
      <p:sp>
        <p:nvSpPr>
          <p:cNvPr id="4" name="Smiley Face 3"/>
          <p:cNvSpPr/>
          <p:nvPr/>
        </p:nvSpPr>
        <p:spPr>
          <a:xfrm>
            <a:off x="4283968" y="4941168"/>
            <a:ext cx="1800200" cy="15624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icia\AppData\Local\Microsoft\Windows\Temporary Internet Files\Content.IE5\1T6N5PFH\MP9004423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1374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>
                <a:solidFill>
                  <a:srgbClr val="7030A0"/>
                </a:solidFill>
              </a:rPr>
              <a:t>     Step 8: Stewardship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Stewardship is the process whereby your organisation </a:t>
            </a:r>
            <a:r>
              <a:rPr lang="en-GB" altLang="en-US" b="1" dirty="0" smtClean="0"/>
              <a:t>cares for </a:t>
            </a:r>
            <a:r>
              <a:rPr lang="en-GB" altLang="en-US" dirty="0" smtClean="0"/>
              <a:t>and protects its philanthropic support in a way that responds to the donor’s expectations and wishes.</a:t>
            </a:r>
          </a:p>
          <a:p>
            <a:endParaRPr lang="en-GB" altLang="en-US" sz="2400" dirty="0" smtClean="0"/>
          </a:p>
          <a:p>
            <a:pPr>
              <a:buFontTx/>
              <a:buNone/>
            </a:pPr>
            <a:r>
              <a:rPr lang="en-GB" altLang="en-US" sz="2000" dirty="0" smtClean="0"/>
              <a:t>Source: Major Donor Fundraising Margaret M Holman  Lucy </a:t>
            </a:r>
            <a:r>
              <a:rPr lang="en-GB" altLang="en-US" sz="2000" dirty="0" err="1" smtClean="0"/>
              <a:t>Sargent</a:t>
            </a:r>
            <a:endParaRPr lang="en-US" altLang="en-US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r>
              <a:rPr lang="en-GB" altLang="en-US" sz="3200" b="1" dirty="0" smtClean="0">
                <a:solidFill>
                  <a:srgbClr val="7030A0"/>
                </a:solidFill>
              </a:rPr>
              <a:t>Good stewardship means </a:t>
            </a:r>
            <a:br>
              <a:rPr lang="en-GB" altLang="en-US" sz="3200" b="1" dirty="0" smtClean="0">
                <a:solidFill>
                  <a:srgbClr val="7030A0"/>
                </a:solidFill>
              </a:rPr>
            </a:br>
            <a:r>
              <a:rPr lang="en-GB" altLang="en-US" sz="3200" b="1" dirty="0" smtClean="0">
                <a:solidFill>
                  <a:srgbClr val="7030A0"/>
                </a:solidFill>
              </a:rPr>
              <a:t>that the donor: </a:t>
            </a:r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en-GB" altLang="en-US" sz="2400" dirty="0" smtClean="0"/>
          </a:p>
          <a:p>
            <a:pPr marL="609600" indent="-609600"/>
            <a:r>
              <a:rPr lang="en-GB" altLang="en-US" sz="2400" dirty="0" smtClean="0"/>
              <a:t>Receives appropriate recognition of their gift </a:t>
            </a:r>
          </a:p>
          <a:p>
            <a:pPr marL="609600" indent="-609600"/>
            <a:r>
              <a:rPr lang="en-GB" altLang="en-US" sz="2400" dirty="0" smtClean="0"/>
              <a:t>Understands how their gift will be used </a:t>
            </a:r>
          </a:p>
          <a:p>
            <a:pPr marL="609600" indent="-609600"/>
            <a:r>
              <a:rPr lang="en-GB" altLang="en-US" sz="2400" dirty="0" smtClean="0"/>
              <a:t>Is able to build trust in your organisation and knows their money will be spent  wisely</a:t>
            </a:r>
          </a:p>
          <a:p>
            <a:pPr marL="609600" indent="-609600"/>
            <a:r>
              <a:rPr lang="en-GB" altLang="en-US" sz="2400" dirty="0" smtClean="0"/>
              <a:t>Has the opportunity to develop their level of involvement in your work</a:t>
            </a:r>
          </a:p>
          <a:p>
            <a:pPr marL="609600" indent="-609600"/>
            <a:r>
              <a:rPr lang="en-GB" altLang="en-US" sz="2400" dirty="0" smtClean="0"/>
              <a:t>Understands and shares the vision of your organisation</a:t>
            </a:r>
            <a:endParaRPr lang="en-US" altLang="en-US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dirty="0" smtClean="0">
                <a:solidFill>
                  <a:srgbClr val="7030A0"/>
                </a:solidFill>
              </a:rPr>
              <a:t>       In other words…</a:t>
            </a:r>
            <a:endParaRPr lang="en-GB" sz="40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Tricia\AppData\Local\Microsoft\Windows\Temporary Internet Files\Content.IE5\1T6N5PFH\MP9004372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703320" cy="282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5656" y="3105835"/>
            <a:ext cx="5382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algn="ctr"/>
            <a:r>
              <a:rPr lang="en-GB" altLang="en-US" dirty="0" smtClean="0"/>
              <a:t>           </a:t>
            </a:r>
            <a:r>
              <a:rPr lang="en-GB" altLang="en-US" sz="2400" dirty="0" smtClean="0"/>
              <a:t>It’s about looking after the giver and their gift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solidFill>
                  <a:srgbClr val="7030A0"/>
                </a:solidFill>
              </a:rPr>
              <a:t>Stewardship policies</a:t>
            </a:r>
            <a:br>
              <a:rPr lang="en-GB" altLang="en-US" sz="3200" b="1" dirty="0" smtClean="0">
                <a:solidFill>
                  <a:srgbClr val="7030A0"/>
                </a:solidFill>
              </a:rPr>
            </a:br>
            <a:r>
              <a:rPr lang="en-GB" altLang="en-US" sz="3200" b="1" dirty="0" smtClean="0">
                <a:solidFill>
                  <a:srgbClr val="7030A0"/>
                </a:solidFill>
              </a:rPr>
              <a:t>ensure gifts are</a:t>
            </a:r>
            <a:r>
              <a:rPr lang="en-GB" altLang="en-US" sz="3200" dirty="0" smtClean="0">
                <a:solidFill>
                  <a:srgbClr val="7030A0"/>
                </a:solidFill>
              </a:rPr>
              <a:t>: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  Recorded</a:t>
            </a:r>
          </a:p>
          <a:p>
            <a:pPr marL="609600" indent="-609600">
              <a:buFontTx/>
              <a:buNone/>
              <a:defRPr/>
            </a:pPr>
            <a:endParaRPr lang="en-GB" dirty="0" smtClean="0"/>
          </a:p>
          <a:p>
            <a:pPr marL="609600" indent="-609600">
              <a:defRPr/>
            </a:pPr>
            <a:r>
              <a:rPr lang="en-GB" dirty="0" smtClean="0"/>
              <a:t>Processed</a:t>
            </a:r>
          </a:p>
          <a:p>
            <a:pPr marL="609600" indent="-609600">
              <a:defRPr/>
            </a:pPr>
            <a:endParaRPr lang="en-GB" dirty="0" smtClean="0"/>
          </a:p>
          <a:p>
            <a:pPr marL="609600" indent="-609600">
              <a:defRPr/>
            </a:pPr>
            <a:r>
              <a:rPr lang="en-GB" dirty="0" smtClean="0"/>
              <a:t>Acknowledged</a:t>
            </a:r>
          </a:p>
          <a:p>
            <a:pPr marL="609600" indent="-609600">
              <a:defRPr/>
            </a:pPr>
            <a:endParaRPr lang="en-GB" dirty="0" smtClean="0"/>
          </a:p>
          <a:p>
            <a:pPr marL="609600" indent="-609600">
              <a:defRPr/>
            </a:pPr>
            <a:r>
              <a:rPr lang="en-GB" dirty="0" smtClean="0"/>
              <a:t>Recognised in your organisation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7030A0"/>
                </a:solidFill>
              </a:rPr>
              <a:t>Recognition = 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showing you understand their motivations 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 providing the personal touch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acknowledging their value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Your next steps?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Tricia\AppData\Local\Microsoft\Windows\Temporary Internet Files\Content.IE5\5L7YTHKR\MP90044238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089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>
                <a:solidFill>
                  <a:srgbClr val="7030A0"/>
                </a:solidFill>
              </a:rPr>
              <a:t>      Good </a:t>
            </a:r>
            <a:r>
              <a:rPr lang="en-GB" altLang="en-US" dirty="0" smtClean="0">
                <a:solidFill>
                  <a:srgbClr val="7030A0"/>
                </a:solidFill>
              </a:rPr>
              <a:t>Luck and….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Be visionary…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dirty="0" smtClean="0"/>
              <a:t>Be bold !</a:t>
            </a:r>
            <a:endParaRPr lang="en-GB" dirty="0"/>
          </a:p>
        </p:txBody>
      </p:sp>
      <p:pic>
        <p:nvPicPr>
          <p:cNvPr id="4" name="Picture 2" descr="C:\Users\Tricia\AppData\Local\Microsoft\Windows\Temporary Internet Files\Content.IE5\202YE2SU\MP9004383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2881313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ricia\AppData\Local\Microsoft\Windows\Temporary Internet Files\Content.IE5\XG387P07\MP9004388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45024"/>
            <a:ext cx="27670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/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r>
              <a:rPr lang="en-GB" altLang="en-US" sz="2800" dirty="0" smtClean="0">
                <a:solidFill>
                  <a:srgbClr val="2F6D30"/>
                </a:solidFill>
              </a:rPr>
              <a:t>www.field-works.co.uk</a:t>
            </a:r>
            <a:br>
              <a:rPr lang="en-GB" altLang="en-US" sz="2800" dirty="0" smtClean="0">
                <a:solidFill>
                  <a:srgbClr val="2F6D30"/>
                </a:solidFill>
              </a:rPr>
            </a:b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2F6D30"/>
                </a:solidFill>
              </a:rPr>
              <a:t/>
            </a:r>
            <a:br>
              <a:rPr lang="en-GB" altLang="en-US" dirty="0" smtClean="0">
                <a:solidFill>
                  <a:srgbClr val="2F6D30"/>
                </a:solidFill>
              </a:rPr>
            </a:br>
            <a:endParaRPr lang="en-GB" dirty="0"/>
          </a:p>
        </p:txBody>
      </p:sp>
      <p:pic>
        <p:nvPicPr>
          <p:cNvPr id="7" name="Picture 2" descr="https://photos-3.dropbox.com/t/2/AABqM632oz3EMqdtSLOl9JvR6tAVIpkYuRNuqi1tGXFN3w/12/21671031/jpeg/32x32/1/1433613600/0/2/f-w%20influence2.bmp/CPfYqgogASACIAMgBCAFIAYgBygBKAI/pTWiMUmUq4KSKm9D01nAHisGR5bBnHtaqMGc7lKYZuY?size=1024x768&amp;size_mode=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644" r="7644"/>
          <a:stretch>
            <a:fillRect/>
          </a:stretch>
        </p:blipFill>
        <p:spPr bwMode="auto">
          <a:xfrm>
            <a:off x="2051720" y="836712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solidFill>
                  <a:schemeClr val="tx1"/>
                </a:solidFill>
              </a:rPr>
              <a:t/>
            </a:r>
            <a:br>
              <a:rPr lang="en-GB" altLang="en-US" sz="3600" b="1" dirty="0" smtClean="0">
                <a:solidFill>
                  <a:schemeClr val="tx1"/>
                </a:solidFill>
              </a:rPr>
            </a:br>
            <a:r>
              <a:rPr lang="en-GB" altLang="en-US" sz="3600" b="1" dirty="0" smtClean="0">
                <a:solidFill>
                  <a:srgbClr val="7030A0"/>
                </a:solidFill>
              </a:rPr>
              <a:t>Winning Major Gifts</a:t>
            </a:r>
            <a:r>
              <a:rPr lang="en-US" altLang="en-US" sz="3600" b="1" dirty="0" smtClean="0">
                <a:solidFill>
                  <a:srgbClr val="7030A0"/>
                </a:solidFill>
              </a:rPr>
              <a:t/>
            </a:r>
            <a:br>
              <a:rPr lang="en-US" altLang="en-US" sz="3600" b="1" dirty="0" smtClean="0">
                <a:solidFill>
                  <a:srgbClr val="7030A0"/>
                </a:solidFill>
              </a:rPr>
            </a:b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altLang="en-US" sz="2400" b="1" dirty="0" smtClean="0"/>
              <a:t>	  We will cover</a:t>
            </a:r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endParaRPr lang="en-GB" altLang="en-US" sz="2400" dirty="0" smtClean="0"/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 Defining a major donor      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The current landscape of major gift fundraising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The key steps of a major gift fundraising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Your case for support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Major donor motivations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Setting financial and non financial targets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  Resources needed for winning major gifts</a:t>
            </a:r>
          </a:p>
          <a:p>
            <a:pPr>
              <a:lnSpc>
                <a:spcPct val="80000"/>
              </a:lnSpc>
            </a:pPr>
            <a:endParaRPr lang="en-GB" altLang="en-US" sz="1200" dirty="0" smtClean="0"/>
          </a:p>
          <a:p>
            <a:pPr>
              <a:lnSpc>
                <a:spcPct val="80000"/>
              </a:lnSpc>
              <a:buNone/>
            </a:pPr>
            <a:r>
              <a:rPr lang="en-GB" altLang="en-US" sz="2000" dirty="0" smtClean="0"/>
              <a:t>       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 smtClean="0">
                <a:solidFill>
                  <a:srgbClr val="7030A0"/>
                </a:solidFill>
              </a:rPr>
              <a:t>By the end of the course</a:t>
            </a:r>
            <a:br>
              <a:rPr lang="en-GB" altLang="en-US" sz="3200" b="1" dirty="0" smtClean="0">
                <a:solidFill>
                  <a:srgbClr val="7030A0"/>
                </a:solidFill>
              </a:rPr>
            </a:br>
            <a:r>
              <a:rPr lang="en-GB" altLang="en-US" sz="3200" b="1" dirty="0" smtClean="0">
                <a:solidFill>
                  <a:srgbClr val="7030A0"/>
                </a:solidFill>
              </a:rPr>
              <a:t>you will be able to: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apply 3 criteria for identifying and assessing potential major donors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 plan the next steps to develop or refine your major gift fundraising</a:t>
            </a:r>
          </a:p>
          <a:p>
            <a:pPr>
              <a:buNone/>
            </a:pPr>
            <a:r>
              <a:rPr lang="en-GB" altLang="en-US" dirty="0" smtClean="0"/>
              <a:t> </a:t>
            </a:r>
            <a:endParaRPr lang="en-GB" dirty="0" smtClean="0"/>
          </a:p>
          <a:p>
            <a:r>
              <a:rPr lang="en-GB" altLang="en-US" dirty="0" smtClean="0"/>
              <a:t>identify the key people and resources needed </a:t>
            </a:r>
          </a:p>
          <a:p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b="1" dirty="0" smtClean="0">
                <a:solidFill>
                  <a:srgbClr val="7030A0"/>
                </a:solidFill>
              </a:rPr>
              <a:t>   What’s a major donor ?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GB" altLang="en-US" dirty="0" smtClean="0"/>
          </a:p>
          <a:p>
            <a:pPr>
              <a:buFont typeface="Wingdings" pitchFamily="2" charset="2"/>
              <a:buChar char="v"/>
            </a:pPr>
            <a:r>
              <a:rPr lang="en-GB" altLang="en-US" dirty="0" smtClean="0"/>
              <a:t>Significant impact         </a:t>
            </a:r>
          </a:p>
          <a:p>
            <a:pPr>
              <a:buNone/>
            </a:pPr>
            <a:endParaRPr lang="en-GB" altLang="en-US" dirty="0" smtClean="0"/>
          </a:p>
          <a:p>
            <a:pPr>
              <a:buFont typeface="Wingdings" pitchFamily="2" charset="2"/>
              <a:buChar char="v"/>
            </a:pPr>
            <a:r>
              <a:rPr lang="en-GB" altLang="en-US" dirty="0" smtClean="0"/>
              <a:t>Mutual benefit  </a:t>
            </a:r>
          </a:p>
          <a:p>
            <a:pPr>
              <a:buNone/>
            </a:pPr>
            <a:endParaRPr lang="en-GB" altLang="en-US" dirty="0" smtClean="0"/>
          </a:p>
          <a:p>
            <a:pPr>
              <a:buFont typeface="Wingdings" pitchFamily="2" charset="2"/>
              <a:buChar char="v"/>
            </a:pPr>
            <a:r>
              <a:rPr lang="en-GB" altLang="en-US" dirty="0" smtClean="0"/>
              <a:t>Money, time, influence</a:t>
            </a:r>
          </a:p>
          <a:p>
            <a:endParaRPr lang="en-GB" dirty="0"/>
          </a:p>
        </p:txBody>
      </p:sp>
      <p:pic>
        <p:nvPicPr>
          <p:cNvPr id="4" name="Picture 4" descr="C:\Users\Tricia\AppData\Local\Microsoft\Windows\Temporary Internet Files\Content.IE5\XG387P07\MC9003832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32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dirty="0" smtClean="0">
                <a:solidFill>
                  <a:srgbClr val="7030A0"/>
                </a:solidFill>
              </a:rPr>
              <a:t>   The new philanthropists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Bring money and skills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  Invest in making an impact</a:t>
            </a:r>
          </a:p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  Want greater involvement </a:t>
            </a:r>
          </a:p>
          <a:p>
            <a:endParaRPr lang="en-GB" dirty="0"/>
          </a:p>
        </p:txBody>
      </p:sp>
      <p:pic>
        <p:nvPicPr>
          <p:cNvPr id="4" name="Picture 8" descr="C:\Users\Tricia\AppData\Local\Microsoft\Windows\Temporary Internet Files\Content.IE5\U3XHEFKE\MP9004244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1268760"/>
            <a:ext cx="1728192" cy="21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7030A0"/>
                </a:solidFill>
              </a:rPr>
              <a:t>          Stephen </a:t>
            </a:r>
            <a:r>
              <a:rPr lang="en-GB" sz="3600" b="1" dirty="0" smtClean="0">
                <a:solidFill>
                  <a:srgbClr val="7030A0"/>
                </a:solidFill>
              </a:rPr>
              <a:t>Dawson</a:t>
            </a:r>
            <a:r>
              <a:rPr lang="en-GB" sz="4000" smtClean="0">
                <a:solidFill>
                  <a:schemeClr val="tx1"/>
                </a:solidFill>
              </a:rPr>
              <a:t/>
            </a:r>
            <a:br>
              <a:rPr lang="en-GB" sz="4000" smtClean="0">
                <a:solidFill>
                  <a:schemeClr val="tx1"/>
                </a:solidFill>
              </a:rPr>
            </a:br>
            <a:r>
              <a:rPr lang="en-GB" sz="4000" smtClean="0">
                <a:solidFill>
                  <a:schemeClr val="tx1"/>
                </a:solidFill>
              </a:rPr>
              <a:t>            </a:t>
            </a:r>
            <a:r>
              <a:rPr lang="en-GB" sz="2800" smtClean="0">
                <a:solidFill>
                  <a:srgbClr val="7030A0"/>
                </a:solidFill>
              </a:rPr>
              <a:t>Venture </a:t>
            </a:r>
            <a:r>
              <a:rPr lang="en-GB" sz="2800" dirty="0" smtClean="0">
                <a:solidFill>
                  <a:srgbClr val="7030A0"/>
                </a:solidFill>
              </a:rPr>
              <a:t>Capitalist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“The biggest motivation for me was</a:t>
            </a:r>
          </a:p>
          <a:p>
            <a:pPr>
              <a:buNone/>
            </a:pPr>
            <a:r>
              <a:rPr lang="en-GB" dirty="0" smtClean="0"/>
              <a:t>  to maximise impact, because I was</a:t>
            </a:r>
          </a:p>
          <a:p>
            <a:pPr>
              <a:buNone/>
            </a:pPr>
            <a:r>
              <a:rPr lang="en-GB" dirty="0" smtClean="0"/>
              <a:t>  giving up my time as well as my</a:t>
            </a:r>
          </a:p>
          <a:p>
            <a:pPr>
              <a:buNone/>
            </a:pPr>
            <a:r>
              <a:rPr lang="en-GB" dirty="0" smtClean="0"/>
              <a:t>  money.”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SC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DSC PowerPoint.potx</Template>
  <TotalTime>577</TotalTime>
  <Words>989</Words>
  <Application>Microsoft Office PowerPoint</Application>
  <PresentationFormat>On-screen Show (4:3)</PresentationFormat>
  <Paragraphs>293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DSC PowerPoint</vt:lpstr>
      <vt:lpstr>      WINNING MAJOR GIFTS    A one day course for those who:  </vt:lpstr>
      <vt:lpstr>       www.field-works.co.uk </vt:lpstr>
      <vt:lpstr>For your comfort</vt:lpstr>
      <vt:lpstr>PowerPoint Presentation</vt:lpstr>
      <vt:lpstr> Winning Major Gifts </vt:lpstr>
      <vt:lpstr>By the end of the course you will be able to:</vt:lpstr>
      <vt:lpstr>   What’s a major donor ?</vt:lpstr>
      <vt:lpstr>   The new philanthropists</vt:lpstr>
      <vt:lpstr>          Stephen Dawson             Venture Capitalist</vt:lpstr>
      <vt:lpstr>Sir Alec Reid  philanthropist</vt:lpstr>
      <vt:lpstr>Never forget</vt:lpstr>
      <vt:lpstr>  The landscape for Major Gifts           Coutts Million Pound Report 2016</vt:lpstr>
      <vt:lpstr>Location of £1m donors by value</vt:lpstr>
      <vt:lpstr>    Which causes benefit?</vt:lpstr>
      <vt:lpstr>    Rise of the intermediaries</vt:lpstr>
      <vt:lpstr>      True           False</vt:lpstr>
      <vt:lpstr>Are the   foundations in place?</vt:lpstr>
      <vt:lpstr>                 The 8 steps to   secure &amp; keep your major givers</vt:lpstr>
      <vt:lpstr>   Common barriers to successful              major gift fundraising</vt:lpstr>
      <vt:lpstr>Step 1 : Identify them</vt:lpstr>
      <vt:lpstr>Step 2:  Research</vt:lpstr>
      <vt:lpstr>   To set your gift target</vt:lpstr>
      <vt:lpstr>    Understanding  Motivations </vt:lpstr>
      <vt:lpstr>       4 key motivations</vt:lpstr>
      <vt:lpstr>4 underlying motivators</vt:lpstr>
      <vt:lpstr>Thought for the day</vt:lpstr>
      <vt:lpstr>Step 3 :  Plan</vt:lpstr>
      <vt:lpstr>Step 4: Engage [Cultivate] </vt:lpstr>
      <vt:lpstr>In other words…..</vt:lpstr>
      <vt:lpstr>Action prompts</vt:lpstr>
      <vt:lpstr>Making  your Case for Support</vt:lpstr>
      <vt:lpstr>Framing your Case for Support</vt:lpstr>
      <vt:lpstr>Keep stories at the heart</vt:lpstr>
      <vt:lpstr>         The Pinpoint Appeal Targeting cancer with new technology</vt:lpstr>
      <vt:lpstr>Step 5: Ask</vt:lpstr>
      <vt:lpstr>           Asking </vt:lpstr>
      <vt:lpstr>The WIN formula</vt:lpstr>
      <vt:lpstr>Step 6: Close</vt:lpstr>
      <vt:lpstr>Step 7   Thanking</vt:lpstr>
      <vt:lpstr>     Step 8: Stewardship</vt:lpstr>
      <vt:lpstr> Good stewardship means  that the donor:  </vt:lpstr>
      <vt:lpstr>       In other words…</vt:lpstr>
      <vt:lpstr>Stewardship policies ensure gifts are:</vt:lpstr>
      <vt:lpstr>Recognition = ?</vt:lpstr>
      <vt:lpstr>Your next steps?</vt:lpstr>
      <vt:lpstr>      Good Luck and….</vt:lpstr>
      <vt:lpstr>       www.field-works.co.uk </vt:lpstr>
    </vt:vector>
  </TitlesOfParts>
  <Company>Directory of Social Change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Wallace</dc:creator>
  <cp:lastModifiedBy>Tricia Monro</cp:lastModifiedBy>
  <cp:revision>104</cp:revision>
  <dcterms:created xsi:type="dcterms:W3CDTF">2007-06-25T12:08:59Z</dcterms:created>
  <dcterms:modified xsi:type="dcterms:W3CDTF">2017-10-27T11:52:29Z</dcterms:modified>
</cp:coreProperties>
</file>