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82"/>
  </p:handoutMasterIdLst>
  <p:sldIdLst>
    <p:sldId id="256" r:id="rId2"/>
    <p:sldId id="266" r:id="rId3"/>
    <p:sldId id="33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332" r:id="rId21"/>
    <p:sldId id="333" r:id="rId22"/>
    <p:sldId id="334" r:id="rId23"/>
    <p:sldId id="335" r:id="rId24"/>
    <p:sldId id="336" r:id="rId25"/>
    <p:sldId id="337" r:id="rId26"/>
    <p:sldId id="274" r:id="rId27"/>
    <p:sldId id="275" r:id="rId28"/>
    <p:sldId id="276" r:id="rId29"/>
    <p:sldId id="277" r:id="rId30"/>
    <p:sldId id="278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331" r:id="rId40"/>
    <p:sldId id="288" r:id="rId41"/>
    <p:sldId id="289" r:id="rId42"/>
    <p:sldId id="290" r:id="rId43"/>
    <p:sldId id="291" r:id="rId44"/>
    <p:sldId id="292" r:id="rId45"/>
    <p:sldId id="293" r:id="rId46"/>
    <p:sldId id="296" r:id="rId47"/>
    <p:sldId id="298" r:id="rId48"/>
    <p:sldId id="297" r:id="rId49"/>
    <p:sldId id="299" r:id="rId50"/>
    <p:sldId id="300" r:id="rId51"/>
    <p:sldId id="301" r:id="rId52"/>
    <p:sldId id="338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4" r:id="rId73"/>
    <p:sldId id="340" r:id="rId74"/>
    <p:sldId id="321" r:id="rId75"/>
    <p:sldId id="322" r:id="rId76"/>
    <p:sldId id="325" r:id="rId77"/>
    <p:sldId id="326" r:id="rId78"/>
    <p:sldId id="327" r:id="rId79"/>
    <p:sldId id="328" r:id="rId80"/>
    <p:sldId id="330" r:id="rId8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888"/>
    <p:restoredTop sz="94715"/>
  </p:normalViewPr>
  <p:slideViewPr>
    <p:cSldViewPr snapToGrid="0" snapToObjects="1">
      <p:cViewPr varScale="1">
        <p:scale>
          <a:sx n="67" d="100"/>
          <a:sy n="67" d="100"/>
        </p:scale>
        <p:origin x="192" y="1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handoutMaster" Target="handoutMasters/handoutMaster1.xml"/><Relationship Id="rId83" Type="http://schemas.openxmlformats.org/officeDocument/2006/relationships/presProps" Target="presProps.xml"/><Relationship Id="rId84" Type="http://schemas.openxmlformats.org/officeDocument/2006/relationships/viewProps" Target="viewProps.xml"/><Relationship Id="rId85" Type="http://schemas.openxmlformats.org/officeDocument/2006/relationships/theme" Target="theme/theme1.xml"/><Relationship Id="rId86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DC508-F7A8-DC49-9EDD-EAF51F82B8E1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506D5-30CB-0546-94D2-4A0FED32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1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58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7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1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59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0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13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7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5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6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024B-9403-0744-B97F-531AF623249F}" type="datetimeFigureOut">
              <a:rPr lang="en-US" smtClean="0"/>
              <a:pPr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6E746-3802-ED43-A980-BE6E0A3AE1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6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cas.org/" TargetMode="Externa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pd.co.uk/" TargetMode="External"/><Relationship Id="rId4" Type="http://schemas.openxmlformats.org/officeDocument/2006/relationships/hyperlink" Target="http://www.croner.co.uk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cas.org.uk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HR for Non HR specialists. </a:t>
            </a:r>
            <a:r>
              <a:rPr lang="en-GB" dirty="0" smtClean="0"/>
              <a:t>November </a:t>
            </a:r>
            <a:r>
              <a:rPr lang="en-GB" dirty="0" smtClean="0"/>
              <a:t> </a:t>
            </a:r>
            <a:r>
              <a:rPr lang="en-GB" dirty="0" smtClean="0"/>
              <a:t>2017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One day workshop</a:t>
            </a:r>
          </a:p>
          <a:p>
            <a:r>
              <a:rPr lang="en-GB" dirty="0" smtClean="0"/>
              <a:t>Stephenie Linham</a:t>
            </a:r>
            <a:endParaRPr lang="en-US" dirty="0" smtClean="0"/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tag lin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008" y="5699970"/>
            <a:ext cx="2479637" cy="105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47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People – results, valued and making an impact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 and individual work plans to plan work and prioritise ( 5 priorities) – everyone knows what they are supposed to be doing – including you!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Regular support and supervision</a:t>
            </a:r>
            <a:endParaRPr lang="en-US" dirty="0" smtClean="0"/>
          </a:p>
          <a:p>
            <a:r>
              <a:rPr lang="en-US" dirty="0" smtClean="0"/>
              <a:t>Appraisal </a:t>
            </a:r>
            <a:r>
              <a:rPr lang="en-US" dirty="0" smtClean="0"/>
              <a:t>- Preferably not pay related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8000"/>
                </a:solidFill>
              </a:rPr>
              <a:t>Sort it out when things go wrong</a:t>
            </a:r>
            <a:br>
              <a:rPr lang="en-GB" dirty="0" smtClean="0">
                <a:solidFill>
                  <a:srgbClr val="008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Ignore at your peril!</a:t>
            </a:r>
          </a:p>
          <a:p>
            <a:r>
              <a:rPr lang="en-GB" dirty="0" smtClean="0"/>
              <a:t>Employers have a duty of care. </a:t>
            </a:r>
          </a:p>
          <a:p>
            <a:r>
              <a:rPr lang="en-GB" dirty="0" smtClean="0"/>
              <a:t>11.3m days per year lost to stress. Health and safety law - duty to assess and take measures to control risks from work-related stress. Do you have a policy?</a:t>
            </a:r>
          </a:p>
          <a:p>
            <a:r>
              <a:rPr lang="en-GB" dirty="0" smtClean="0"/>
              <a:t>Deal with and resolve conflict (Maslow's theory)</a:t>
            </a:r>
          </a:p>
          <a:p>
            <a:r>
              <a:rPr lang="en-GB" dirty="0" smtClean="0"/>
              <a:t>Deal with concerns and grievances</a:t>
            </a:r>
          </a:p>
          <a:p>
            <a:r>
              <a:rPr lang="en-GB" dirty="0" smtClean="0"/>
              <a:t>Deal with poor performance, bad time keeping etc</a:t>
            </a:r>
          </a:p>
          <a:p>
            <a:r>
              <a:rPr lang="en-GB" dirty="0" smtClean="0"/>
              <a:t>Discipline</a:t>
            </a:r>
          </a:p>
          <a:p>
            <a:r>
              <a:rPr lang="en-GB" dirty="0" smtClean="0"/>
              <a:t>Follow procedures and timings to the letter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Legal Framework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Organisation and individual – Employer and Employee</a:t>
            </a:r>
          </a:p>
          <a:p>
            <a:r>
              <a:rPr lang="en-GB" dirty="0" smtClean="0"/>
              <a:t>Fixed term employees not treated less favourably.</a:t>
            </a:r>
          </a:p>
          <a:p>
            <a:r>
              <a:rPr lang="en-GB" dirty="0" smtClean="0"/>
              <a:t>Employee rights after 2 years e.g. redundancy</a:t>
            </a:r>
          </a:p>
          <a:p>
            <a:r>
              <a:rPr lang="en-GB" dirty="0" smtClean="0"/>
              <a:t> If  subsequent contracts reach 4 years contract becomes permanent- unless employer has a good business case as to why it should not.</a:t>
            </a:r>
          </a:p>
          <a:p>
            <a:r>
              <a:rPr lang="en-US" dirty="0" smtClean="0"/>
              <a:t>Rights and obligations </a:t>
            </a:r>
          </a:p>
          <a:p>
            <a:r>
              <a:rPr lang="en-US" dirty="0" smtClean="0"/>
              <a:t>1.  When staff join us</a:t>
            </a:r>
          </a:p>
          <a:p>
            <a:r>
              <a:rPr lang="en-US" dirty="0" smtClean="0"/>
              <a:t>2.  While they are with us</a:t>
            </a:r>
          </a:p>
          <a:p>
            <a:r>
              <a:rPr lang="en-US" dirty="0" smtClean="0"/>
              <a:t>3.  When they leave us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1. When staff join us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Recruitment</a:t>
            </a:r>
          </a:p>
          <a:p>
            <a:endParaRPr lang="en-GB" dirty="0" smtClean="0"/>
          </a:p>
          <a:p>
            <a:r>
              <a:rPr lang="en-GB" dirty="0" smtClean="0"/>
              <a:t>Selection</a:t>
            </a:r>
          </a:p>
          <a:p>
            <a:endParaRPr lang="en-GB" dirty="0" smtClean="0"/>
          </a:p>
          <a:p>
            <a:r>
              <a:rPr lang="en-GB" dirty="0" smtClean="0"/>
              <a:t>Contracts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Recruitment and selection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Recruitment and selection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Group work</a:t>
            </a:r>
          </a:p>
          <a:p>
            <a:pPr lvl="1">
              <a:lnSpc>
                <a:spcPct val="90000"/>
              </a:lnSpc>
              <a:buNone/>
            </a:pPr>
            <a:r>
              <a:rPr lang="en-GB" dirty="0" smtClean="0"/>
              <a:t>Why have a process?</a:t>
            </a:r>
          </a:p>
          <a:p>
            <a:pPr lvl="1">
              <a:lnSpc>
                <a:spcPct val="90000"/>
              </a:lnSpc>
              <a:buNone/>
            </a:pPr>
            <a:r>
              <a:rPr lang="en-GB" dirty="0" smtClean="0"/>
              <a:t>What would good practise include?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Recruitment and Selection - Get it right or live with the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GB" dirty="0" smtClean="0"/>
              <a:t>Task Analysis- what needs to be done and therefore the qualities and qualifications that are needed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Job description- create or review existing- important for performance reviews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Person Specification- vital to get it right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Advertising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Application form or CV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Information Pack – what will you send/give them access to?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Asylum and Immigration Act 2006 -Entitlement to work (legal requirement), 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Rehabilitation of Offenders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References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Recruitment and selection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Equalities Act 2010- ACAS quick start guide for employers</a:t>
            </a:r>
          </a:p>
          <a:p>
            <a:r>
              <a:rPr lang="en-US" dirty="0" smtClean="0"/>
              <a:t>No discrimination on grounds of sex, sexual orientation,  marital status, gender reassignment, pregnancy/maternity, race, religion, belief,  disability or age. </a:t>
            </a:r>
          </a:p>
          <a:p>
            <a:r>
              <a:rPr lang="en-US" dirty="0" smtClean="0"/>
              <a:t>Associative discrimination – because you associate with someone with the protected characteristics above</a:t>
            </a:r>
          </a:p>
          <a:p>
            <a:r>
              <a:rPr lang="en-US" dirty="0" smtClean="0"/>
              <a:t>Check your policy. </a:t>
            </a:r>
          </a:p>
          <a:p>
            <a:r>
              <a:rPr lang="en-US" dirty="0" smtClean="0"/>
              <a:t>Harassment causes unpleasant working conditions.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Selection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Always based on the job description and person spec</a:t>
            </a:r>
          </a:p>
          <a:p>
            <a:r>
              <a:rPr lang="en-GB" dirty="0" smtClean="0"/>
              <a:t>If you can’t test it is there any point asking?</a:t>
            </a:r>
          </a:p>
          <a:p>
            <a:r>
              <a:rPr lang="en-GB" dirty="0" smtClean="0"/>
              <a:t>Short listing – scoring essential and desirable, weightings?</a:t>
            </a:r>
          </a:p>
          <a:p>
            <a:r>
              <a:rPr lang="en-GB" dirty="0" smtClean="0"/>
              <a:t>Test, Presentation, Work sample?</a:t>
            </a:r>
          </a:p>
          <a:p>
            <a:r>
              <a:rPr lang="en-GB" dirty="0" smtClean="0"/>
              <a:t>References and Checks –Disclosure and Barring?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Interview –who?, how many? scoring, set and supplementary questions, set the scene, equipment, introductions</a:t>
            </a:r>
          </a:p>
          <a:p>
            <a:r>
              <a:rPr lang="en-US" dirty="0" smtClean="0"/>
              <a:t>Appointment, induction, probationary period</a:t>
            </a:r>
          </a:p>
          <a:p>
            <a:r>
              <a:rPr lang="en-US" dirty="0" smtClean="0"/>
              <a:t>Be prepared to tell unsuccessful candidates why – agree a statement for the chair of the panel.</a:t>
            </a:r>
          </a:p>
          <a:p>
            <a:r>
              <a:rPr lang="en-US" dirty="0" smtClean="0"/>
              <a:t>Keep papers 3 months in case challenged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Legal issues in recruitment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Legal </a:t>
            </a:r>
            <a:r>
              <a:rPr lang="en-GB" dirty="0" smtClean="0"/>
              <a:t>minefield so managers are sometimes frightened to do anything with “difficult” employees. </a:t>
            </a:r>
            <a:endParaRPr lang="en-GB" dirty="0" smtClean="0"/>
          </a:p>
          <a:p>
            <a:r>
              <a:rPr lang="en-GB" dirty="0" smtClean="0"/>
              <a:t>Have you considered professional advice/insurance?</a:t>
            </a:r>
          </a:p>
          <a:p>
            <a:r>
              <a:rPr lang="en-GB" dirty="0" smtClean="0"/>
              <a:t>Beware data protection, discrimination and Asylum and Immigration laws</a:t>
            </a:r>
          </a:p>
          <a:p>
            <a:r>
              <a:rPr lang="en-GB" dirty="0" smtClean="0"/>
              <a:t>Remember - No discrimination re protected characteristics</a:t>
            </a:r>
          </a:p>
          <a:p>
            <a:r>
              <a:rPr lang="en-GB" dirty="0" smtClean="0"/>
              <a:t>Age – avoid mature, senior, junior – even date of birth.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Programme outline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 smtClean="0"/>
              <a:t>Outcomes:	</a:t>
            </a:r>
            <a:r>
              <a:rPr lang="en-US" sz="2400" dirty="0"/>
              <a:t>B</a:t>
            </a:r>
            <a:r>
              <a:rPr lang="en-US" sz="2400" dirty="0" smtClean="0"/>
              <a:t>uild on your knowledge and have greater confidence with some essential personnel responsibilities.</a:t>
            </a:r>
          </a:p>
          <a:p>
            <a:pPr>
              <a:lnSpc>
                <a:spcPct val="90000"/>
              </a:lnSpc>
            </a:pPr>
            <a:r>
              <a:rPr lang="en-US" sz="2800" b="1" dirty="0" smtClean="0"/>
              <a:t>Topics include: 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The purpose of H.R. in your organisation 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Key issues in recruitment and employment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Legal framework and legislation update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Contracts of employment – who gets one, when and what it contains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Grievance and Disciplinary Procedures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Outline of a fair/unfair dismissal and employment tribunals</a:t>
            </a:r>
          </a:p>
          <a:p>
            <a:pPr lvl="1">
              <a:lnSpc>
                <a:spcPct val="90000"/>
              </a:lnSpc>
            </a:pPr>
            <a:r>
              <a:rPr lang="en-US" sz="2000" b="1" dirty="0" smtClean="0"/>
              <a:t>How to keep up to date cost-effectively.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Workers have a legal right to access information that an employer may hold on 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them</a:t>
            </a:r>
          </a:p>
          <a:p>
            <a:pPr lvl="0"/>
            <a:r>
              <a:rPr lang="en-GB" dirty="0" smtClean="0"/>
              <a:t> </a:t>
            </a:r>
            <a:r>
              <a:rPr lang="en-GB" dirty="0" smtClean="0"/>
              <a:t>i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ncludes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information 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re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grievances or disciplinary action, </a:t>
            </a:r>
            <a:endParaRPr lang="en-GB" dirty="0" smtClean="0">
              <a:latin typeface="Times New Roman" charset="0"/>
              <a:ea typeface="Cambria" charset="0"/>
              <a:cs typeface="Times New Roman" charset="0"/>
            </a:endParaRPr>
          </a:p>
          <a:p>
            <a:pPr lvl="0"/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or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information obtained through monitoring processes. </a:t>
            </a:r>
            <a:endParaRPr lang="en-GB" dirty="0" smtClean="0">
              <a:latin typeface="Times New Roman" charset="0"/>
              <a:ea typeface="Cambria" charset="0"/>
              <a:cs typeface="Times New Roman" charset="0"/>
            </a:endParaRPr>
          </a:p>
          <a:p>
            <a:pPr lvl="0"/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Arrangements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should be in place to deal with requests 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for access as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a 40 day time limit is stipulated.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952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dirty="0">
                <a:latin typeface="Times" charset="0"/>
                <a:ea typeface="Times New Roman" charset="0"/>
                <a:cs typeface="Times New Roman" charset="0"/>
              </a:rPr>
              <a:t>The Data Protection Act contains 8 principles that everyone responsible for using data has to follow</a:t>
            </a:r>
            <a:r>
              <a:rPr lang="en-GB" dirty="0" smtClean="0">
                <a:latin typeface="Times" charset="0"/>
                <a:ea typeface="Times New Roman" charset="0"/>
                <a:cs typeface="Times New Roman" charset="0"/>
              </a:rPr>
              <a:t>.</a:t>
            </a:r>
          </a:p>
          <a:p>
            <a:r>
              <a:rPr lang="en-GB" dirty="0" smtClean="0">
                <a:solidFill>
                  <a:srgbClr val="FF0000"/>
                </a:solidFill>
                <a:latin typeface="Cambria" charset="0"/>
                <a:ea typeface="Cambria" charset="0"/>
                <a:cs typeface="Times New Roman" charset="0"/>
              </a:rPr>
              <a:t>Processed </a:t>
            </a:r>
            <a:r>
              <a:rPr lang="en-GB" dirty="0">
                <a:solidFill>
                  <a:srgbClr val="FF0000"/>
                </a:solidFill>
                <a:latin typeface="Cambria" charset="0"/>
                <a:ea typeface="Cambria" charset="0"/>
                <a:cs typeface="Times New Roman" charset="0"/>
              </a:rPr>
              <a:t>fairly and </a:t>
            </a:r>
            <a:r>
              <a:rPr lang="en-GB" dirty="0" smtClean="0">
                <a:solidFill>
                  <a:srgbClr val="FF0000"/>
                </a:solidFill>
                <a:latin typeface="Cambria" charset="0"/>
                <a:ea typeface="Cambria" charset="0"/>
                <a:cs typeface="Times New Roman" charset="0"/>
              </a:rPr>
              <a:t>lawfully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, </a:t>
            </a:r>
            <a:r>
              <a:rPr lang="en-GB" dirty="0" smtClean="0">
                <a:solidFill>
                  <a:schemeClr val="tx2"/>
                </a:solidFill>
                <a:latin typeface="Cambria" charset="0"/>
                <a:ea typeface="Cambria" charset="0"/>
                <a:cs typeface="Times New Roman" charset="0"/>
              </a:rPr>
              <a:t>secure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, </a:t>
            </a:r>
            <a:r>
              <a:rPr lang="en-GB" dirty="0" smtClean="0">
                <a:solidFill>
                  <a:srgbClr val="00B050"/>
                </a:solidFill>
                <a:latin typeface="Times New Roman" charset="0"/>
                <a:ea typeface="Cambria" charset="0"/>
                <a:cs typeface="Times New Roman" charset="0"/>
              </a:rPr>
              <a:t>obtained </a:t>
            </a:r>
            <a:r>
              <a:rPr lang="en-GB" dirty="0">
                <a:solidFill>
                  <a:srgbClr val="00B050"/>
                </a:solidFill>
                <a:latin typeface="Times New Roman" charset="0"/>
                <a:ea typeface="Cambria" charset="0"/>
                <a:cs typeface="Times New Roman" charset="0"/>
              </a:rPr>
              <a:t>only for one or more specified and lawful </a:t>
            </a:r>
            <a:r>
              <a:rPr lang="en-GB" dirty="0" smtClean="0">
                <a:solidFill>
                  <a:srgbClr val="00B050"/>
                </a:solidFill>
                <a:latin typeface="Times New Roman" charset="0"/>
                <a:ea typeface="Cambria" charset="0"/>
                <a:cs typeface="Times New Roman" charset="0"/>
              </a:rPr>
              <a:t>purposes,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 </a:t>
            </a:r>
            <a:r>
              <a:rPr lang="en-GB" dirty="0" smtClean="0">
                <a:solidFill>
                  <a:srgbClr val="7030A0"/>
                </a:solidFill>
                <a:latin typeface="Cambria" charset="0"/>
                <a:ea typeface="Cambria" charset="0"/>
                <a:cs typeface="Times New Roman" charset="0"/>
              </a:rPr>
              <a:t>accurate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, </a:t>
            </a:r>
            <a:r>
              <a:rPr lang="en-GB" dirty="0" smtClean="0">
                <a:solidFill>
                  <a:srgbClr val="FF0000"/>
                </a:solidFill>
                <a:latin typeface="Cambria" charset="0"/>
                <a:ea typeface="Cambria" charset="0"/>
                <a:cs typeface="Times New Roman" charset="0"/>
              </a:rPr>
              <a:t>adequate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, </a:t>
            </a:r>
            <a:r>
              <a:rPr lang="en-GB" dirty="0">
                <a:solidFill>
                  <a:srgbClr val="FF0000"/>
                </a:solidFill>
                <a:latin typeface="Cambria" charset="0"/>
                <a:ea typeface="Cambria" charset="0"/>
                <a:cs typeface="Times New Roman" charset="0"/>
              </a:rPr>
              <a:t>relevant and not </a:t>
            </a:r>
            <a:r>
              <a:rPr lang="en-GB" dirty="0" smtClean="0">
                <a:solidFill>
                  <a:srgbClr val="FF0000"/>
                </a:solidFill>
                <a:latin typeface="Cambria" charset="0"/>
                <a:ea typeface="Cambria" charset="0"/>
                <a:cs typeface="Times New Roman" charset="0"/>
              </a:rPr>
              <a:t>excessive, </a:t>
            </a:r>
            <a:r>
              <a:rPr lang="en-GB" dirty="0" smtClean="0">
                <a:solidFill>
                  <a:srgbClr val="002060"/>
                </a:solidFill>
                <a:latin typeface="Cambria" charset="0"/>
                <a:ea typeface="Cambria" charset="0"/>
                <a:cs typeface="Times New Roman" charset="0"/>
              </a:rPr>
              <a:t>processed in accordance with individuals rights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, </a:t>
            </a:r>
            <a:r>
              <a:rPr lang="en-GB" dirty="0" smtClean="0">
                <a:solidFill>
                  <a:srgbClr val="00B050"/>
                </a:solidFill>
                <a:latin typeface="Cambria" charset="0"/>
                <a:ea typeface="Cambria" charset="0"/>
                <a:cs typeface="Times New Roman" charset="0"/>
              </a:rPr>
              <a:t>not transferred outside Europe unless country offers adequate data protection, </a:t>
            </a:r>
            <a:r>
              <a:rPr lang="en-GB" dirty="0" smtClean="0">
                <a:solidFill>
                  <a:srgbClr val="FF0000"/>
                </a:solidFill>
                <a:latin typeface="Cambria" charset="0"/>
                <a:ea typeface="Cambria" charset="0"/>
                <a:cs typeface="Times New Roman" charset="0"/>
              </a:rPr>
              <a:t>not kept longer than is necessary.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 </a:t>
            </a:r>
            <a:endParaRPr lang="en-GB" dirty="0">
              <a:latin typeface="Times New Roman" charset="0"/>
              <a:ea typeface="Cambria" charset="0"/>
              <a:cs typeface="Times New Roman" charset="0"/>
            </a:endParaRPr>
          </a:p>
          <a:p>
            <a:pPr lvl="0"/>
            <a:endParaRPr lang="en-GB" dirty="0">
              <a:latin typeface="Times New Roman" charset="0"/>
              <a:ea typeface="Cambria" charset="0"/>
              <a:cs typeface="Times New Roman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385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0"/>
              </a:spcBef>
              <a:spcAft>
                <a:spcPts val="10"/>
              </a:spcAft>
            </a:pPr>
            <a:r>
              <a:rPr lang="en-GB" b="1" dirty="0">
                <a:latin typeface="Times New Roman" charset="0"/>
                <a:ea typeface="Times New Roman" charset="0"/>
                <a:cs typeface="Times New Roman" charset="0"/>
              </a:rPr>
              <a:t>CCTV, telephone calls, emails</a:t>
            </a:r>
          </a:p>
          <a:p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The 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Act applies 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if employers are monitoring employees; 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e.g. to 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detect crime or excessive private use of e-mails, internet use etc. </a:t>
            </a:r>
          </a:p>
          <a:p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The 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act requires 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workers 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should be aware of the nature and reason for any 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monitoring.</a:t>
            </a:r>
          </a:p>
          <a:p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Health Information</a:t>
            </a:r>
          </a:p>
          <a:p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If the 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employee freely gives 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consent</a:t>
            </a:r>
          </a:p>
          <a:p>
            <a:r>
              <a:rPr lang="en-GB" dirty="0" smtClean="0">
                <a:latin typeface="Times New Roman" charset="0"/>
                <a:ea typeface="Times New Roman" charset="0"/>
                <a:cs typeface="Times New Roman" charset="0"/>
              </a:rPr>
              <a:t>Employers </a:t>
            </a:r>
            <a:r>
              <a:rPr lang="en-GB" dirty="0">
                <a:latin typeface="Times New Roman" charset="0"/>
                <a:ea typeface="Times New Roman" charset="0"/>
                <a:cs typeface="Times New Roman" charset="0"/>
              </a:rPr>
              <a:t>should check </a:t>
            </a:r>
            <a:r>
              <a:rPr lang="en-GB" dirty="0" smtClean="0">
                <a:latin typeface="Times New Roman" charset="0"/>
                <a:ea typeface="Times New Roman" charset="0"/>
                <a:cs typeface="Times New Roman" charset="0"/>
              </a:rPr>
              <a:t>they can justify the information collected.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9839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Data Protection Regulation</a:t>
            </a:r>
            <a:br>
              <a:rPr lang="en-US" dirty="0" smtClean="0"/>
            </a:br>
            <a:r>
              <a:rPr lang="en-US" dirty="0" smtClean="0"/>
              <a:t>(GDPR)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0"/>
              </a:spcAft>
            </a:pP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Organisations 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must be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compliant as soon as its provisions take 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effect 25.5.18</a:t>
            </a:r>
            <a:endParaRPr lang="en-GB" dirty="0">
              <a:latin typeface="Times New Roman" charset="0"/>
              <a:ea typeface="Cambria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Stringent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compliance requirements.</a:t>
            </a:r>
          </a:p>
          <a:p>
            <a:pPr>
              <a:spcAft>
                <a:spcPts val="0"/>
              </a:spcAft>
            </a:pP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Escalates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data protection to corporate board level 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topic- on agenda for every meeting?</a:t>
            </a:r>
            <a:endParaRPr lang="en-GB" dirty="0">
              <a:latin typeface="Times New Roman" charset="0"/>
              <a:ea typeface="Cambria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Heavy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penalties (up to 4 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% of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worldwide annual turnover, or €20,000,000, whichever is greater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) + compensation claims for individual misuse</a:t>
            </a:r>
          </a:p>
          <a:p>
            <a:pPr>
              <a:spcAft>
                <a:spcPts val="0"/>
              </a:spcAft>
            </a:pP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Replaces the 1998 act and European directive </a:t>
            </a:r>
            <a:endParaRPr lang="en-GB" dirty="0">
              <a:latin typeface="Times New Roman" charset="0"/>
              <a:ea typeface="Cambria" charset="0"/>
              <a:cs typeface="Times New Roman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290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General Data Protection Regulation</a:t>
            </a:r>
            <a:br>
              <a:rPr lang="en-US" dirty="0"/>
            </a:br>
            <a:r>
              <a:rPr lang="en-US" dirty="0"/>
              <a:t>(GDPR)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Applies to all orgs if they do business with European citizens</a:t>
            </a:r>
          </a:p>
          <a:p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Applies to employees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, customers or suppliers. </a:t>
            </a:r>
          </a:p>
          <a:p>
            <a:r>
              <a:rPr lang="en-US" dirty="0" smtClean="0"/>
              <a:t>Requirement to not only comply but able to demonstrate compliance through policies, processes and procedures</a:t>
            </a:r>
          </a:p>
          <a:p>
            <a:r>
              <a:rPr lang="en-US" dirty="0" smtClean="0"/>
              <a:t>Can be fined just for not having those policies in place</a:t>
            </a:r>
          </a:p>
          <a:p>
            <a:r>
              <a:rPr lang="en-US" dirty="0" smtClean="0"/>
              <a:t>Data breaches reported within 72 hours and all those effected told.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51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General Data Protection Regulation</a:t>
            </a:r>
            <a:br>
              <a:rPr lang="en-US" dirty="0"/>
            </a:br>
            <a:r>
              <a:rPr lang="en-US" dirty="0"/>
              <a:t>(GDPR)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Significant 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changes 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re rules 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around consent (which will effectively render most 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current employees</a:t>
            </a:r>
            <a:r>
              <a:rPr lang="en-GB" dirty="0">
                <a:latin typeface="Cambria" charset="0"/>
                <a:ea typeface="Cambria" charset="0"/>
                <a:cs typeface="Times New Roman" charset="0"/>
              </a:rPr>
              <a:t>’ consent invalid</a:t>
            </a:r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)</a:t>
            </a:r>
          </a:p>
          <a:p>
            <a:r>
              <a:rPr lang="en-GB" dirty="0" smtClean="0">
                <a:latin typeface="Cambria" charset="0"/>
                <a:ea typeface="Cambria" charset="0"/>
                <a:cs typeface="Times New Roman" charset="0"/>
              </a:rPr>
              <a:t>Beware forgotten data bases</a:t>
            </a:r>
          </a:p>
          <a:p>
            <a:r>
              <a:rPr lang="en-GB" dirty="0" smtClean="0"/>
              <a:t>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HR departments 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are a real risk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, as they </a:t>
            </a:r>
            <a:r>
              <a:rPr lang="en-GB" dirty="0" smtClean="0">
                <a:latin typeface="Times New Roman" charset="0"/>
                <a:ea typeface="Cambria" charset="0"/>
                <a:cs typeface="Times New Roman" charset="0"/>
              </a:rPr>
              <a:t>hold </a:t>
            </a:r>
            <a:r>
              <a:rPr lang="en-GB" dirty="0">
                <a:latin typeface="Times New Roman" charset="0"/>
                <a:ea typeface="Cambria" charset="0"/>
                <a:cs typeface="Times New Roman" charset="0"/>
              </a:rPr>
              <a:t>large volumes of often sensitive personal data about employees.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92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Legal issues in recruitment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Have you got the right policies in place? </a:t>
            </a:r>
          </a:p>
          <a:p>
            <a:r>
              <a:rPr lang="en-GB" dirty="0" smtClean="0"/>
              <a:t>E.g. Data protection, stress management policy, Health and safety, equal opportunities also covering recruitment, Recruitment policy includes Asylum and Immigration Act 2006, Rehabilitation of Offenders, Safeguarding?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Contracts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Express (written), oral and implied terms -custom and practise</a:t>
            </a:r>
            <a:endParaRPr lang="en-GB" sz="1000" dirty="0" smtClean="0"/>
          </a:p>
          <a:p>
            <a:pPr>
              <a:lnSpc>
                <a:spcPct val="90000"/>
              </a:lnSpc>
            </a:pPr>
            <a:endParaRPr lang="en-GB" sz="1000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Implied terms include: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Accept reasonable instructions</a:t>
            </a:r>
          </a:p>
          <a:p>
            <a:pPr lvl="1">
              <a:lnSpc>
                <a:spcPct val="90000"/>
              </a:lnSpc>
              <a:buNone/>
            </a:pPr>
            <a:r>
              <a:rPr lang="en-GB" dirty="0" smtClean="0"/>
              <a:t>Mutual trust and confidence (constructive dismissal)</a:t>
            </a:r>
            <a:endParaRPr lang="en-GB" sz="1000" dirty="0" smtClean="0"/>
          </a:p>
          <a:p>
            <a:pPr lvl="1">
              <a:lnSpc>
                <a:spcPct val="90000"/>
              </a:lnSpc>
              <a:buNone/>
            </a:pPr>
            <a:r>
              <a:rPr lang="en-GB" dirty="0" smtClean="0"/>
              <a:t>Duty of care – e.g. Health &amp; safety, free from harassment, bullying and victimisation</a:t>
            </a:r>
          </a:p>
          <a:p>
            <a:pPr>
              <a:lnSpc>
                <a:spcPct val="90000"/>
              </a:lnSpc>
            </a:pPr>
            <a:endParaRPr lang="en-GB" sz="1200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Vicarious liability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Contracts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/>
              <a:t>Who gets one? </a:t>
            </a:r>
          </a:p>
          <a:p>
            <a:r>
              <a:rPr lang="en-GB" dirty="0" smtClean="0"/>
              <a:t>Employees who are employed for more than one month entitled to a contract within 2 months</a:t>
            </a:r>
          </a:p>
          <a:p>
            <a:r>
              <a:rPr lang="en-GB" dirty="0" smtClean="0"/>
              <a:t>Are they an employee or self employed?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Are you sure they are self employed – risks to the organisation 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What does a contract cover? Group Exercise</a:t>
            </a:r>
          </a:p>
          <a:p>
            <a:r>
              <a:rPr lang="en-GB" dirty="0" smtClean="0">
                <a:solidFill>
                  <a:srgbClr val="000000"/>
                </a:solidFill>
              </a:rPr>
              <a:t>Legal requirements? Other potential  contractual</a:t>
            </a:r>
          </a:p>
          <a:p>
            <a:pPr>
              <a:buNone/>
            </a:pPr>
            <a:r>
              <a:rPr lang="en-GB" dirty="0" smtClean="0">
                <a:solidFill>
                  <a:srgbClr val="000000"/>
                </a:solidFill>
              </a:rPr>
              <a:t>   obligations? </a:t>
            </a:r>
            <a:endParaRPr lang="en-US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Contract contents- legal 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dirty="0" smtClean="0"/>
              <a:t>Names employer and employee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Start date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Job title and brief job description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Line Management arrangements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Pay ( note minimum wage) and when paid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Permanent or fixed term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Hours of work, holiday entitlement (statutory minimum) and sick pay*( no requirement other than SSP)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Fire</a:t>
            </a:r>
          </a:p>
          <a:p>
            <a:r>
              <a:rPr lang="en-US" dirty="0" smtClean="0"/>
              <a:t>Toilets</a:t>
            </a:r>
          </a:p>
          <a:p>
            <a:r>
              <a:rPr lang="en-US" dirty="0" smtClean="0"/>
              <a:t>Refreshments</a:t>
            </a:r>
          </a:p>
          <a:p>
            <a:r>
              <a:rPr lang="en-GB" dirty="0" smtClean="0"/>
              <a:t>Timekeeping</a:t>
            </a:r>
          </a:p>
          <a:p>
            <a:r>
              <a:rPr lang="en-GB" dirty="0"/>
              <a:t>M</a:t>
            </a:r>
            <a:r>
              <a:rPr lang="en-GB" dirty="0" smtClean="0"/>
              <a:t>obile phones</a:t>
            </a:r>
            <a:endParaRPr lang="en-US" dirty="0" smtClean="0"/>
          </a:p>
          <a:p>
            <a:r>
              <a:rPr lang="en-US" dirty="0" smtClean="0"/>
              <a:t>DSC book shop discount today</a:t>
            </a:r>
          </a:p>
          <a:p>
            <a:r>
              <a:rPr lang="en-GB" dirty="0"/>
              <a:t>Copy of power point sent via email after </a:t>
            </a:r>
            <a:r>
              <a:rPr lang="en-GB" dirty="0" smtClean="0"/>
              <a:t>today + opportunity to </a:t>
            </a:r>
            <a:r>
              <a:rPr lang="en-GB" smtClean="0"/>
              <a:t>give feedback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0200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Contract contents- legal cont.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Place of work</a:t>
            </a:r>
          </a:p>
          <a:p>
            <a:r>
              <a:rPr lang="en-US" dirty="0" smtClean="0"/>
              <a:t>Notice of termination</a:t>
            </a:r>
          </a:p>
          <a:p>
            <a:r>
              <a:rPr lang="en-US" dirty="0" smtClean="0"/>
              <a:t>Any collective agreements</a:t>
            </a:r>
          </a:p>
          <a:p>
            <a:r>
              <a:rPr lang="en-US" dirty="0" smtClean="0"/>
              <a:t>Pension* - pensions act 2008 </a:t>
            </a:r>
            <a:r>
              <a:rPr lang="en-US" dirty="0" smtClean="0"/>
              <a:t>rolled </a:t>
            </a:r>
            <a:r>
              <a:rPr lang="en-US" dirty="0" smtClean="0"/>
              <a:t>out</a:t>
            </a:r>
          </a:p>
          <a:p>
            <a:r>
              <a:rPr lang="en-US" dirty="0" smtClean="0"/>
              <a:t>Details re Disciplinary and grievance procedures* -do not make contractual</a:t>
            </a:r>
          </a:p>
          <a:p>
            <a:r>
              <a:rPr lang="en-US" dirty="0" smtClean="0"/>
              <a:t>* can be referred e.g. to in a handbook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potential Contractual terms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Working time directive – 48 hours or more over a 17 week period. Contractual with notice period or otherwise 24 hours notice.</a:t>
            </a:r>
          </a:p>
          <a:p>
            <a:r>
              <a:rPr lang="en-US" dirty="0" smtClean="0"/>
              <a:t>Compassionate leave – do you have a policy or guidelines? Take holiday?</a:t>
            </a:r>
          </a:p>
          <a:p>
            <a:r>
              <a:rPr lang="en-US" dirty="0" smtClean="0"/>
              <a:t>Time off for dependants- unpaid, does cover arranging /attending a funeral. Any guidelines or a policy?</a:t>
            </a:r>
          </a:p>
          <a:p>
            <a:r>
              <a:rPr lang="en-US" dirty="0" smtClean="0"/>
              <a:t>TOIL or overtime  </a:t>
            </a:r>
          </a:p>
          <a:p>
            <a:r>
              <a:rPr lang="en-US" dirty="0" smtClean="0"/>
              <a:t>Pay review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potential Contractual terms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Consider  “organisation will meet current statutory obligations re……….” </a:t>
            </a:r>
            <a:r>
              <a:rPr lang="en-US" dirty="0" smtClean="0"/>
              <a:t>and list current rights. Point of contact for employees to get more info. </a:t>
            </a:r>
            <a:endParaRPr lang="en-US" dirty="0" smtClean="0"/>
          </a:p>
          <a:p>
            <a:r>
              <a:rPr lang="en-US" dirty="0" smtClean="0"/>
              <a:t>Constantly moving feast re </a:t>
            </a:r>
            <a:r>
              <a:rPr lang="en-US" dirty="0" smtClean="0"/>
              <a:t>Shared parental leave/ Maternity/Paternity/Adoption </a:t>
            </a:r>
            <a:r>
              <a:rPr lang="en-US" dirty="0" smtClean="0"/>
              <a:t>pay and rights</a:t>
            </a:r>
          </a:p>
          <a:p>
            <a:r>
              <a:rPr lang="en-GB" dirty="0" smtClean="0"/>
              <a:t>The statutory adoption </a:t>
            </a:r>
            <a:r>
              <a:rPr lang="en-GB" dirty="0" smtClean="0"/>
              <a:t>has no qualifying </a:t>
            </a:r>
            <a:r>
              <a:rPr lang="en-GB" dirty="0" smtClean="0"/>
              <a:t>period, adoption pay brought in line with maternity pay, i.e.90% of normal earning for the first six weeks. </a:t>
            </a:r>
            <a:r>
              <a:rPr lang="en-GB" dirty="0" smtClean="0">
                <a:ea typeface="Cambria"/>
                <a:cs typeface="Times New Roman"/>
              </a:rPr>
              <a:t> </a:t>
            </a:r>
          </a:p>
          <a:p>
            <a:r>
              <a:rPr lang="en-GB" dirty="0" smtClean="0">
                <a:ea typeface="Cambria"/>
                <a:cs typeface="Times New Roman"/>
              </a:rPr>
              <a:t>Fathers, civil partners  and partners gain right to unpaid time off to attend 2 antenatal </a:t>
            </a:r>
            <a:r>
              <a:rPr lang="en-GB" dirty="0" smtClean="0">
                <a:ea typeface="Cambria"/>
                <a:cs typeface="Times New Roman"/>
              </a:rPr>
              <a:t>appointments.</a:t>
            </a:r>
            <a:endParaRPr lang="en-GB" dirty="0" smtClean="0">
              <a:ea typeface="Cambria"/>
              <a:cs typeface="Times New Roman"/>
            </a:endParaRPr>
          </a:p>
          <a:p>
            <a:r>
              <a:rPr lang="en-US" dirty="0" smtClean="0"/>
              <a:t>Parental leave covers children up to 18 years of age –was 5 years of age.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Maternity pay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spcBef>
                <a:spcPts val="10"/>
              </a:spcBef>
              <a:spcAft>
                <a:spcPts val="1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 smtClean="0">
                <a:latin typeface="+mj-lt"/>
                <a:ea typeface="Cambria"/>
                <a:cs typeface="Times New Roman"/>
              </a:rPr>
              <a:t>Pregnant employees -right to 52 weeks maternity leave. </a:t>
            </a:r>
          </a:p>
          <a:p>
            <a:pPr lvl="0">
              <a:spcBef>
                <a:spcPts val="10"/>
              </a:spcBef>
              <a:spcAft>
                <a:spcPts val="1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 smtClean="0">
                <a:latin typeface="+mj-lt"/>
                <a:ea typeface="Cambria"/>
                <a:cs typeface="Times New Roman"/>
              </a:rPr>
              <a:t>39 weeks could be paid - statutory maternity pay, maternity allowance or contractual maternity pay </a:t>
            </a:r>
          </a:p>
          <a:p>
            <a:pPr lvl="0">
              <a:spcBef>
                <a:spcPts val="10"/>
              </a:spcBef>
              <a:spcAft>
                <a:spcPts val="1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 smtClean="0">
                <a:latin typeface="+mj-lt"/>
                <a:ea typeface="Cambria"/>
                <a:cs typeface="Times New Roman"/>
              </a:rPr>
              <a:t>During maternity leave employee and employer can agree to have up to 10 </a:t>
            </a:r>
            <a:r>
              <a:rPr lang="en-GB" dirty="0" smtClean="0">
                <a:latin typeface="+mj-lt"/>
                <a:ea typeface="Cambria"/>
                <a:cs typeface="Times New Roman"/>
              </a:rPr>
              <a:t>K.I.T. days -  keep </a:t>
            </a:r>
            <a:r>
              <a:rPr lang="en-GB" dirty="0" smtClean="0">
                <a:latin typeface="+mj-lt"/>
                <a:ea typeface="Cambria"/>
                <a:cs typeface="Times New Roman"/>
              </a:rPr>
              <a:t>in </a:t>
            </a:r>
            <a:r>
              <a:rPr lang="en-GB" dirty="0" smtClean="0">
                <a:latin typeface="+mj-lt"/>
                <a:ea typeface="Cambria"/>
                <a:cs typeface="Times New Roman"/>
              </a:rPr>
              <a:t>touch.</a:t>
            </a:r>
            <a:endParaRPr lang="en-GB" dirty="0" smtClean="0">
              <a:latin typeface="+mj-lt"/>
              <a:ea typeface="Cambria"/>
              <a:cs typeface="Times New Roman"/>
            </a:endParaRPr>
          </a:p>
          <a:p>
            <a:pPr lvl="0">
              <a:spcBef>
                <a:spcPts val="10"/>
              </a:spcBef>
              <a:spcAft>
                <a:spcPts val="1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 smtClean="0">
                <a:latin typeface="+mj-lt"/>
                <a:ea typeface="Cambria"/>
                <a:cs typeface="Times New Roman"/>
              </a:rPr>
              <a:t>Paid reasonable time off for antenatal care.</a:t>
            </a:r>
          </a:p>
          <a:p>
            <a:pPr lvl="0">
              <a:spcBef>
                <a:spcPts val="10"/>
              </a:spcBef>
              <a:spcAft>
                <a:spcPts val="1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 smtClean="0">
                <a:latin typeface="+mj-lt"/>
                <a:ea typeface="Cambria"/>
                <a:cs typeface="Times New Roman"/>
              </a:rPr>
              <a:t>Employee has the right to return to original job or suitable alternative.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a typeface="Cambria"/>
                <a:cs typeface="Times New Roman"/>
              </a:rPr>
              <a:t>Shared Parental Leave and Pay</a:t>
            </a:r>
            <a:r>
              <a:rPr lang="en-GB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GB" dirty="0" smtClean="0">
                <a:ea typeface="Cambria"/>
                <a:cs typeface="Times New Roman"/>
              </a:rPr>
              <a:t>5 April 2015. Applies to eligible parents where a baby is due, or a child is placed for adoption</a:t>
            </a:r>
          </a:p>
          <a:p>
            <a:pPr lvl="0"/>
            <a:r>
              <a:rPr lang="en-GB" dirty="0" smtClean="0">
                <a:ea typeface="Cambria"/>
                <a:cs typeface="Times New Roman"/>
              </a:rPr>
              <a:t>Eligibility –both parents - employee + same employer for 26+ weeks by the 15</a:t>
            </a:r>
            <a:r>
              <a:rPr lang="en-GB" baseline="30000" dirty="0" smtClean="0">
                <a:ea typeface="Cambria"/>
                <a:cs typeface="Times New Roman"/>
              </a:rPr>
              <a:t>th</a:t>
            </a:r>
            <a:r>
              <a:rPr lang="en-GB" dirty="0" smtClean="0">
                <a:ea typeface="Cambria"/>
                <a:cs typeface="Times New Roman"/>
              </a:rPr>
              <a:t> week before baby due + earned £111 per week for 8 of 15 weeks before due date</a:t>
            </a:r>
          </a:p>
          <a:p>
            <a:r>
              <a:rPr lang="en-GB" dirty="0" smtClean="0">
                <a:ea typeface="Cambria"/>
                <a:cs typeface="Times New Roman"/>
              </a:rPr>
              <a:t>Qualifying mothers and adopters continue to be entitled to Maternity and Adoption rights </a:t>
            </a:r>
          </a:p>
          <a:p>
            <a:r>
              <a:rPr lang="en-GB" dirty="0">
                <a:ea typeface="Cambria"/>
                <a:cs typeface="Times New Roman"/>
              </a:rPr>
              <a:t>A</a:t>
            </a:r>
            <a:r>
              <a:rPr lang="en-GB" dirty="0" smtClean="0">
                <a:ea typeface="Cambria"/>
                <a:cs typeface="Times New Roman"/>
              </a:rPr>
              <a:t>ble </a:t>
            </a:r>
            <a:r>
              <a:rPr lang="en-GB" dirty="0" smtClean="0">
                <a:ea typeface="Cambria"/>
                <a:cs typeface="Times New Roman"/>
              </a:rPr>
              <a:t>to choose to end this early and exchange it for </a:t>
            </a:r>
            <a:r>
              <a:rPr lang="en-GB" b="1" dirty="0" smtClean="0">
                <a:ea typeface="Cambria"/>
                <a:cs typeface="Times New Roman"/>
              </a:rPr>
              <a:t>Shared Parental Leave and Pay</a:t>
            </a:r>
            <a:r>
              <a:rPr lang="en-GB" b="1" dirty="0" smtClean="0"/>
              <a:t> </a:t>
            </a:r>
            <a:r>
              <a:rPr lang="en-GB" dirty="0" smtClean="0"/>
              <a:t>in the first year</a:t>
            </a:r>
          </a:p>
          <a:p>
            <a:r>
              <a:rPr lang="en-GB" dirty="0">
                <a:ea typeface="Times New Roman"/>
                <a:cs typeface="Times New Roman"/>
              </a:rPr>
              <a:t>E</a:t>
            </a:r>
            <a:r>
              <a:rPr lang="en-GB" dirty="0" smtClean="0">
                <a:ea typeface="Times New Roman"/>
                <a:cs typeface="Times New Roman"/>
              </a:rPr>
              <a:t>nables </a:t>
            </a:r>
            <a:r>
              <a:rPr lang="en-GB" dirty="0" smtClean="0">
                <a:ea typeface="Times New Roman"/>
                <a:cs typeface="Times New Roman"/>
              </a:rPr>
              <a:t>eligible parents/ adopters to choose how to share time off work after their child is born or placed for adoption.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a typeface="Cambria"/>
                <a:cs typeface="Times New Roman"/>
              </a:rPr>
              <a:t>Shared Parental Leave and Pay</a:t>
            </a:r>
            <a:r>
              <a:rPr lang="en-GB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ea typeface="Times New Roman"/>
                <a:cs typeface="Times New Roman"/>
              </a:rPr>
              <a:t>Can return to work for part of the time and then resume leave at a later date</a:t>
            </a:r>
            <a:r>
              <a:rPr lang="en-GB" dirty="0" smtClean="0"/>
              <a:t> </a:t>
            </a:r>
          </a:p>
          <a:p>
            <a:pPr lvl="0"/>
            <a:r>
              <a:rPr lang="en-GB" dirty="0" smtClean="0">
                <a:ea typeface="Cambria"/>
                <a:cs typeface="Times New Roman"/>
              </a:rPr>
              <a:t>Two weeks paid Paternity Leave still for qualifying fathers and the partner of a mother/ adopter. </a:t>
            </a:r>
          </a:p>
          <a:p>
            <a:pPr lvl="0"/>
            <a:r>
              <a:rPr lang="en-GB" dirty="0" smtClean="0">
                <a:ea typeface="Cambria"/>
                <a:cs typeface="Times New Roman"/>
              </a:rPr>
              <a:t>Shared Parental Leave replaced the Additional Paternity Leave entitlement</a:t>
            </a:r>
          </a:p>
          <a:p>
            <a:pPr lvl="0"/>
            <a:r>
              <a:rPr lang="en-GB" dirty="0" smtClean="0"/>
              <a:t>Statutory Shared Parental Pay is </a:t>
            </a:r>
            <a:r>
              <a:rPr lang="en-GB" dirty="0" smtClean="0"/>
              <a:t>currently paid </a:t>
            </a:r>
            <a:r>
              <a:rPr lang="en-GB" dirty="0" smtClean="0"/>
              <a:t>at £</a:t>
            </a:r>
            <a:r>
              <a:rPr lang="en-GB" dirty="0" smtClean="0"/>
              <a:t>140.98 or </a:t>
            </a:r>
            <a:r>
              <a:rPr lang="en-GB" dirty="0" smtClean="0"/>
              <a:t>90% of your average weekly earnings (whichever is lower). </a:t>
            </a:r>
            <a:endParaRPr lang="en-GB" dirty="0" smtClean="0">
              <a:ea typeface="Cambria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potential Contractual terms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0"/>
              </a:spcBef>
              <a:spcAft>
                <a:spcPts val="10"/>
              </a:spcAft>
            </a:pPr>
            <a:r>
              <a:rPr lang="en-GB" dirty="0" smtClean="0">
                <a:ea typeface="Times New Roman"/>
                <a:cs typeface="Times New Roman"/>
              </a:rPr>
              <a:t>Surrogate parents eligible for adoption leave</a:t>
            </a:r>
          </a:p>
          <a:p>
            <a:r>
              <a:rPr lang="en-GB" dirty="0" smtClean="0">
                <a:ea typeface="Cambria"/>
                <a:cs typeface="Times New Roman"/>
              </a:rPr>
              <a:t>+ ordinary paternity leave and pay, adoption leave and pay and shared parental leave and pay. </a:t>
            </a:r>
          </a:p>
          <a:p>
            <a:r>
              <a:rPr lang="en-GB" dirty="0" smtClean="0">
                <a:ea typeface="Cambria"/>
                <a:cs typeface="Times New Roman"/>
              </a:rPr>
              <a:t>Both parents will also be entitled to take unpaid time off to attend two antenatal appointments with the woman carrying the child.</a:t>
            </a:r>
            <a:r>
              <a:rPr lang="en-GB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potential Contractual terms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Flexible working was just for parents of children under 17 years</a:t>
            </a:r>
          </a:p>
          <a:p>
            <a:r>
              <a:rPr lang="en-GB" dirty="0" smtClean="0">
                <a:ea typeface="Cambria"/>
                <a:cs typeface="Times New Roman"/>
              </a:rPr>
              <a:t>The right to request flexible working extended to everyone who has worked for the organisation for 26 weeks+</a:t>
            </a:r>
          </a:p>
          <a:p>
            <a:r>
              <a:rPr lang="en-GB" dirty="0" smtClean="0">
                <a:ea typeface="Cambria"/>
                <a:cs typeface="Times New Roman"/>
              </a:rPr>
              <a:t>A duty on employers to deal with requests in a reasonable manner. Right to refuse on business grounds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Minimum wage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Minimum wage April 17</a:t>
            </a:r>
          </a:p>
          <a:p>
            <a:r>
              <a:rPr lang="en-US" dirty="0" smtClean="0"/>
              <a:t>£7.05 for over </a:t>
            </a:r>
            <a:r>
              <a:rPr lang="en-US" dirty="0" smtClean="0"/>
              <a:t>21s to 24 years</a:t>
            </a:r>
            <a:endParaRPr lang="en-US" dirty="0" smtClean="0"/>
          </a:p>
          <a:p>
            <a:r>
              <a:rPr lang="en-US" dirty="0" smtClean="0"/>
              <a:t>£</a:t>
            </a:r>
            <a:r>
              <a:rPr lang="en-US" dirty="0" smtClean="0"/>
              <a:t>5. </a:t>
            </a:r>
            <a:r>
              <a:rPr lang="en-US" dirty="0" smtClean="0"/>
              <a:t>60</a:t>
            </a:r>
            <a:r>
              <a:rPr lang="en-US" dirty="0" smtClean="0"/>
              <a:t> </a:t>
            </a:r>
            <a:r>
              <a:rPr lang="en-US" dirty="0" smtClean="0"/>
              <a:t>– 20</a:t>
            </a:r>
          </a:p>
          <a:p>
            <a:r>
              <a:rPr lang="en-US" dirty="0" smtClean="0"/>
              <a:t>£</a:t>
            </a:r>
            <a:r>
              <a:rPr lang="en-US" dirty="0" smtClean="0"/>
              <a:t>4.05 </a:t>
            </a:r>
            <a:r>
              <a:rPr lang="en-US" dirty="0" smtClean="0"/>
              <a:t>16 -17</a:t>
            </a:r>
          </a:p>
          <a:p>
            <a:r>
              <a:rPr lang="en-US" dirty="0" smtClean="0"/>
              <a:t>Apprentices rate £3.50 for 16-18 and those over 19 in their first year only</a:t>
            </a:r>
          </a:p>
          <a:p>
            <a:r>
              <a:rPr lang="en-US" dirty="0" smtClean="0"/>
              <a:t>Remember only £5.35 per day offset for supplied accommodation</a:t>
            </a:r>
          </a:p>
          <a:p>
            <a:r>
              <a:rPr lang="en-US" dirty="0" smtClean="0"/>
              <a:t>Local living wage for some tenders</a:t>
            </a:r>
          </a:p>
          <a:p>
            <a:r>
              <a:rPr lang="en-US" dirty="0" smtClean="0"/>
              <a:t>Beware of sleep ins!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living wage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April 2017 applies to workers over 25 years</a:t>
            </a:r>
          </a:p>
          <a:p>
            <a:r>
              <a:rPr lang="en-US" dirty="0" smtClean="0"/>
              <a:t>£7.50 </a:t>
            </a:r>
          </a:p>
          <a:p>
            <a:r>
              <a:rPr lang="en-US" dirty="0" smtClean="0"/>
              <a:t>London living wage currently estimated at </a:t>
            </a:r>
            <a:r>
              <a:rPr lang="en-US" dirty="0" smtClean="0"/>
              <a:t>£</a:t>
            </a:r>
            <a:r>
              <a:rPr lang="en-US" dirty="0" smtClean="0"/>
              <a:t>10.20</a:t>
            </a:r>
            <a:r>
              <a:rPr lang="en-US" dirty="0" smtClean="0"/>
              <a:t> </a:t>
            </a:r>
            <a:r>
              <a:rPr lang="en-US" dirty="0" smtClean="0"/>
              <a:t>per hour but no regional adjustments to living wage</a:t>
            </a:r>
          </a:p>
          <a:p>
            <a:r>
              <a:rPr lang="en-US" dirty="0" smtClean="0"/>
              <a:t>£9.00 by 2020</a:t>
            </a:r>
          </a:p>
          <a:p>
            <a:r>
              <a:rPr lang="en-US" dirty="0" smtClean="0"/>
              <a:t>National minimum wage applies still to under 25 year olds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Introductions</a:t>
            </a:r>
            <a:br>
              <a:rPr lang="en-GB" dirty="0" smtClean="0"/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 someone you don’t know </a:t>
            </a:r>
          </a:p>
          <a:p>
            <a:r>
              <a:rPr lang="en-GB" dirty="0" smtClean="0"/>
              <a:t>Introduce yourself – role – organisation</a:t>
            </a:r>
          </a:p>
          <a:p>
            <a:r>
              <a:rPr lang="en-GB" dirty="0" smtClean="0"/>
              <a:t>Why you are here and what you hope to get from today</a:t>
            </a:r>
          </a:p>
          <a:p>
            <a:r>
              <a:rPr lang="en-GB" dirty="0" smtClean="0"/>
              <a:t>Any specific challenges?</a:t>
            </a:r>
          </a:p>
          <a:p>
            <a:r>
              <a:rPr lang="en-GB" dirty="0" smtClean="0"/>
              <a:t>Your colleague will introduce you and vice versa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4777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Policies within contracts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Compliance with</a:t>
            </a:r>
          </a:p>
          <a:p>
            <a:r>
              <a:rPr lang="en-US" dirty="0" smtClean="0"/>
              <a:t>Code of conduct also covering behavior</a:t>
            </a:r>
          </a:p>
          <a:p>
            <a:r>
              <a:rPr lang="en-US" dirty="0" smtClean="0"/>
              <a:t>Dress code, timekeeping, absence</a:t>
            </a:r>
          </a:p>
          <a:p>
            <a:r>
              <a:rPr lang="en-US" dirty="0" smtClean="0"/>
              <a:t>Confidentiality, telephones, </a:t>
            </a:r>
            <a:r>
              <a:rPr lang="en-US" dirty="0" err="1" smtClean="0"/>
              <a:t>e</a:t>
            </a:r>
            <a:r>
              <a:rPr lang="en-US" dirty="0" smtClean="0"/>
              <a:t> mail and internet use</a:t>
            </a:r>
          </a:p>
          <a:p>
            <a:r>
              <a:rPr lang="en-US" dirty="0" smtClean="0"/>
              <a:t>Equalities, Data protection, Heath and Safety Safeguarding</a:t>
            </a:r>
          </a:p>
          <a:p>
            <a:r>
              <a:rPr lang="en-US" dirty="0" smtClean="0"/>
              <a:t>No alcohol</a:t>
            </a:r>
          </a:p>
          <a:p>
            <a:r>
              <a:rPr lang="en-US" dirty="0" smtClean="0"/>
              <a:t>Anything else?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Feedback from group exercise</a:t>
            </a:r>
          </a:p>
          <a:p>
            <a:r>
              <a:rPr lang="en-US" dirty="0" smtClean="0"/>
              <a:t>How did you do?</a:t>
            </a:r>
          </a:p>
          <a:p>
            <a:r>
              <a:rPr lang="en-US" dirty="0" smtClean="0"/>
              <a:t>Have you learnt anything?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Retirement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Default retirement age (formerly 65) phased out - most people can now work for as long as they want 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Check old but current employment contracts!</a:t>
            </a:r>
            <a:endParaRPr lang="en-US" dirty="0" smtClean="0"/>
          </a:p>
          <a:p>
            <a:r>
              <a:rPr lang="en-US" dirty="0" smtClean="0"/>
              <a:t>However, some employers can set a compulsory retirement age if they can clearly justify it.</a:t>
            </a:r>
          </a:p>
          <a:p>
            <a:r>
              <a:rPr lang="en-US" dirty="0" smtClean="0"/>
              <a:t>Phased retirement? Employers may or may not be able to agree requests -can challenge this at an employment tribunal.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Pensions – new ages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State pension linked to life expectancy.</a:t>
            </a:r>
          </a:p>
          <a:p>
            <a:r>
              <a:rPr lang="en-US" dirty="0" smtClean="0"/>
              <a:t>Jury service age rising to 75</a:t>
            </a:r>
          </a:p>
          <a:p>
            <a:r>
              <a:rPr lang="en-US" dirty="0" smtClean="0"/>
              <a:t>From 6.4.10 the pension age for women gradually increased from 60 to 65 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 smtClean="0"/>
              <a:t>April 2016 to November 2018 their pension age </a:t>
            </a:r>
            <a:r>
              <a:rPr lang="en-US" dirty="0" smtClean="0"/>
              <a:t>increases </a:t>
            </a:r>
            <a:r>
              <a:rPr lang="en-US" dirty="0" smtClean="0"/>
              <a:t>more rapidly from 60 to 65 to match men</a:t>
            </a:r>
          </a:p>
          <a:p>
            <a:r>
              <a:rPr lang="en-US" dirty="0" smtClean="0"/>
              <a:t>From December 2018 the pension age for all will start to increase from 65 to 66</a:t>
            </a:r>
          </a:p>
          <a:p>
            <a:pPr>
              <a:spcAft>
                <a:spcPts val="0"/>
              </a:spcAft>
            </a:pPr>
            <a:r>
              <a:rPr lang="en-GB" dirty="0" smtClean="0">
                <a:ea typeface="Cambria"/>
                <a:cs typeface="Times New Roman"/>
              </a:rPr>
              <a:t>October 2020 - pension age rises to 66 years</a:t>
            </a:r>
            <a:r>
              <a:rPr lang="en-GB" dirty="0" smtClean="0"/>
              <a:t> </a:t>
            </a:r>
            <a:endParaRPr lang="en-GB" dirty="0">
              <a:ea typeface="Cambria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ea typeface="Cambria"/>
                <a:cs typeface="Times New Roman"/>
              </a:rPr>
              <a:t>Between 2026 and 2028- pension age rises to 67 years</a:t>
            </a:r>
          </a:p>
          <a:p>
            <a:pPr>
              <a:spcAft>
                <a:spcPts val="0"/>
              </a:spcAft>
            </a:pPr>
            <a:r>
              <a:rPr lang="en-GB" dirty="0" smtClean="0"/>
              <a:t> </a:t>
            </a:r>
            <a:r>
              <a:rPr lang="en-GB" dirty="0" smtClean="0">
                <a:ea typeface="Cambria"/>
                <a:cs typeface="Times New Roman"/>
              </a:rPr>
              <a:t>Between 2044 and 2046 -</a:t>
            </a:r>
            <a:r>
              <a:rPr lang="en-GB" dirty="0" smtClean="0">
                <a:ea typeface="Times New Roman"/>
                <a:cs typeface="Times New Roman"/>
              </a:rPr>
              <a:t> pension age rises to 68 years</a:t>
            </a:r>
            <a:r>
              <a:rPr lang="en-GB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Pensions Act 2008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0000"/>
                </a:solidFill>
              </a:rPr>
              <a:t>Started in Oct </a:t>
            </a:r>
            <a:r>
              <a:rPr lang="en-GB" dirty="0" smtClean="0">
                <a:solidFill>
                  <a:srgbClr val="000000"/>
                </a:solidFill>
              </a:rPr>
              <a:t>2012. </a:t>
            </a:r>
            <a:r>
              <a:rPr lang="en-GB" dirty="0">
                <a:solidFill>
                  <a:srgbClr val="000000"/>
                </a:solidFill>
              </a:rPr>
              <a:t>Now </a:t>
            </a:r>
            <a:r>
              <a:rPr lang="en-GB" dirty="0" smtClean="0">
                <a:solidFill>
                  <a:srgbClr val="000000"/>
                </a:solidFill>
              </a:rPr>
              <a:t>almost rolled </a:t>
            </a:r>
            <a:r>
              <a:rPr lang="en-GB" dirty="0">
                <a:solidFill>
                  <a:srgbClr val="000000"/>
                </a:solidFill>
              </a:rPr>
              <a:t>out to all employers. </a:t>
            </a:r>
            <a:r>
              <a:rPr lang="en-GB" dirty="0" smtClean="0">
                <a:solidFill>
                  <a:srgbClr val="000000"/>
                </a:solidFill>
              </a:rPr>
              <a:t>Completed by 2018</a:t>
            </a:r>
            <a:endParaRPr lang="en-GB" dirty="0">
              <a:solidFill>
                <a:srgbClr val="000000"/>
              </a:solidFill>
            </a:endParaRPr>
          </a:p>
          <a:p>
            <a:r>
              <a:rPr lang="en-GB" dirty="0" smtClean="0"/>
              <a:t>Applies to all employers for all employees from </a:t>
            </a:r>
            <a:r>
              <a:rPr lang="en-GB" dirty="0" smtClean="0">
                <a:solidFill>
                  <a:srgbClr val="000000"/>
                </a:solidFill>
              </a:rPr>
              <a:t>22 to state retirement age who earn in excess of </a:t>
            </a:r>
            <a:r>
              <a:rPr lang="en-GB" dirty="0" smtClean="0">
                <a:ea typeface="Cambria"/>
                <a:cs typeface="Times New Roman"/>
              </a:rPr>
              <a:t>£</a:t>
            </a:r>
            <a:r>
              <a:rPr lang="en-GB" dirty="0" smtClean="0">
                <a:ea typeface="Cambria"/>
                <a:cs typeface="Times New Roman"/>
              </a:rPr>
              <a:t>10k p.a.</a:t>
            </a:r>
          </a:p>
          <a:p>
            <a:r>
              <a:rPr lang="en-GB" dirty="0"/>
              <a:t>Your employer doesn’t have to contribute to your pension if you earn less than:</a:t>
            </a:r>
          </a:p>
          <a:p>
            <a:r>
              <a:rPr lang="en-GB" dirty="0"/>
              <a:t>£490 per </a:t>
            </a:r>
            <a:r>
              <a:rPr lang="en-GB" dirty="0" smtClean="0"/>
              <a:t>month, £113 </a:t>
            </a:r>
            <a:r>
              <a:rPr lang="en-GB" dirty="0"/>
              <a:t>per </a:t>
            </a:r>
            <a:r>
              <a:rPr lang="en-GB" dirty="0" smtClean="0"/>
              <a:t>week, £452 </a:t>
            </a:r>
            <a:r>
              <a:rPr lang="en-GB" dirty="0"/>
              <a:t>per 4 </a:t>
            </a:r>
            <a:r>
              <a:rPr lang="en-GB" dirty="0" smtClean="0"/>
              <a:t>weeks</a:t>
            </a:r>
            <a:endParaRPr lang="en-GB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Pensions Act 2008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workers over 22 on minimum earnings threshold automatically enrolled but can opt out in first month and can later choose to opt back in</a:t>
            </a:r>
          </a:p>
          <a:p>
            <a:r>
              <a:rPr lang="en-US" dirty="0"/>
              <a:t>Employers cannot opt out</a:t>
            </a:r>
          </a:p>
          <a:p>
            <a:r>
              <a:rPr lang="en-US" dirty="0" smtClean="0"/>
              <a:t>In 2018 </a:t>
            </a:r>
            <a:r>
              <a:rPr lang="en-US" dirty="0"/>
              <a:t>pension contributions have to be a minimum of 8% with a minimum of 3% from the employer, 4% from the employee </a:t>
            </a:r>
            <a:r>
              <a:rPr lang="en-US" dirty="0">
                <a:solidFill>
                  <a:srgbClr val="000000"/>
                </a:solidFill>
              </a:rPr>
              <a:t>and 1% from the government via tax relief.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Sick pay </a:t>
            </a:r>
            <a:r>
              <a:rPr lang="en-GB" dirty="0" err="1" smtClean="0"/>
              <a:t>regs</a:t>
            </a:r>
            <a:r>
              <a:rPr lang="en-GB" dirty="0" smtClean="0"/>
              <a:t>- and holiday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Sick </a:t>
            </a:r>
            <a:r>
              <a:rPr lang="en-GB" dirty="0" smtClean="0"/>
              <a:t>notes re not fit for work replaced </a:t>
            </a:r>
            <a:r>
              <a:rPr lang="en-GB" dirty="0" smtClean="0"/>
              <a:t>in 2010 with </a:t>
            </a:r>
            <a:r>
              <a:rPr lang="en-GB" dirty="0" smtClean="0"/>
              <a:t>computer generated fit notes. </a:t>
            </a:r>
          </a:p>
          <a:p>
            <a:r>
              <a:rPr lang="en-GB" dirty="0" smtClean="0"/>
              <a:t>Either</a:t>
            </a:r>
          </a:p>
          <a:p>
            <a:r>
              <a:rPr lang="en-GB" dirty="0" smtClean="0"/>
              <a:t>Not fit work or fit for work subject to conditions</a:t>
            </a:r>
          </a:p>
          <a:p>
            <a:r>
              <a:rPr lang="en-GB" dirty="0" smtClean="0"/>
              <a:t>Employer </a:t>
            </a:r>
            <a:r>
              <a:rPr lang="en-GB" dirty="0" smtClean="0">
                <a:solidFill>
                  <a:srgbClr val="FF0000"/>
                </a:solidFill>
              </a:rPr>
              <a:t>must</a:t>
            </a:r>
            <a:r>
              <a:rPr lang="en-GB" dirty="0" smtClean="0"/>
              <a:t> consider G.P’s recommendations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Sickness and holiday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New ruling Court of Appeal July 2012</a:t>
            </a:r>
          </a:p>
          <a:p>
            <a:r>
              <a:rPr lang="en-US" dirty="0" smtClean="0"/>
              <a:t>It ruled that an employee on long-term sick leave is </a:t>
            </a:r>
            <a:r>
              <a:rPr lang="en-US" b="1" dirty="0" smtClean="0"/>
              <a:t>entitled </a:t>
            </a:r>
            <a:r>
              <a:rPr lang="en-US" dirty="0" smtClean="0"/>
              <a:t>to carry holiday leave forward to the next year, </a:t>
            </a:r>
            <a:r>
              <a:rPr lang="en-US" b="1" dirty="0" smtClean="0"/>
              <a:t>even if no specific request had been made to do so</a:t>
            </a:r>
            <a:r>
              <a:rPr lang="en-US" dirty="0" smtClean="0"/>
              <a:t>.</a:t>
            </a:r>
            <a:r>
              <a:rPr lang="en-GB" dirty="0"/>
              <a:t> This applies even if </a:t>
            </a:r>
            <a:r>
              <a:rPr lang="en-GB" b="1" dirty="0"/>
              <a:t>statutory </a:t>
            </a:r>
            <a:r>
              <a:rPr lang="en-GB" dirty="0"/>
              <a:t>holiday would have to be carried over to the following year.</a:t>
            </a:r>
          </a:p>
          <a:p>
            <a:r>
              <a:rPr lang="en-GB" dirty="0"/>
              <a:t>Currently against Working Time Directive (WRT) </a:t>
            </a:r>
            <a:r>
              <a:rPr lang="en-GB" dirty="0" smtClean="0"/>
              <a:t>–20 days only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Sick pay </a:t>
            </a:r>
            <a:r>
              <a:rPr lang="en-GB" dirty="0" err="1" smtClean="0"/>
              <a:t>regs</a:t>
            </a:r>
            <a:r>
              <a:rPr lang="en-GB" dirty="0" smtClean="0"/>
              <a:t>- and holiday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termination of employment, an employee who has been on long-term sick leave must be </a:t>
            </a:r>
            <a:r>
              <a:rPr lang="en-US" b="1" dirty="0"/>
              <a:t>automatically</a:t>
            </a:r>
            <a:r>
              <a:rPr lang="en-US" dirty="0"/>
              <a:t> paid for all the holiday that has been accrued over that period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Would also apply to those on maternity leave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Times New Roman"/>
                <a:ea typeface="Times New Roman"/>
                <a:cs typeface="Times New Roman"/>
              </a:rPr>
              <a:t>Managing sickness absence – </a:t>
            </a:r>
            <a:br>
              <a:rPr lang="en-GB" dirty="0" smtClean="0">
                <a:latin typeface="Times New Roman"/>
                <a:ea typeface="Times New Roman"/>
                <a:cs typeface="Times New Roman"/>
              </a:rPr>
            </a:br>
            <a:r>
              <a:rPr lang="en-GB" dirty="0" smtClean="0">
                <a:latin typeface="Times New Roman"/>
                <a:ea typeface="Times New Roman"/>
                <a:cs typeface="Times New Roman"/>
              </a:rPr>
              <a:t>Fit for </a:t>
            </a:r>
            <a:r>
              <a:rPr lang="en-GB" dirty="0" smtClean="0">
                <a:latin typeface="Times New Roman"/>
                <a:ea typeface="Times New Roman"/>
                <a:cs typeface="Times New Roman"/>
              </a:rPr>
              <a:t>Work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Fit for Work is free and helps employees stay in or return to work.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provides an occupational health assessment and general health and work advice to employees, employers and GPs</a:t>
            </a:r>
            <a:r>
              <a:rPr lang="en-US" dirty="0" smtClean="0"/>
              <a:t>.</a:t>
            </a:r>
            <a:r>
              <a:rPr lang="en-GB" dirty="0">
                <a:ea typeface="Cambria"/>
                <a:cs typeface="Times New Roman"/>
              </a:rPr>
              <a:t> after four weeks of sickness </a:t>
            </a:r>
            <a:r>
              <a:rPr lang="en-GB" dirty="0" smtClean="0">
                <a:ea typeface="Cambria"/>
                <a:cs typeface="Times New Roman"/>
              </a:rPr>
              <a:t>absence </a:t>
            </a:r>
            <a:r>
              <a:rPr lang="mr-IN" dirty="0" smtClean="0">
                <a:ea typeface="Cambria"/>
                <a:cs typeface="Times New Roman"/>
              </a:rPr>
              <a:t>–</a:t>
            </a:r>
            <a:r>
              <a:rPr lang="en-GB" dirty="0" smtClean="0">
                <a:ea typeface="Cambria"/>
                <a:cs typeface="Times New Roman"/>
              </a:rPr>
              <a:t> or more</a:t>
            </a:r>
            <a:endParaRPr lang="en-US" dirty="0" smtClean="0"/>
          </a:p>
          <a:p>
            <a:r>
              <a:rPr lang="en-US" dirty="0"/>
              <a:t>GPs and employers can refer a patient or employee </a:t>
            </a:r>
            <a:endParaRPr lang="en-US" dirty="0" smtClean="0"/>
          </a:p>
          <a:p>
            <a:r>
              <a:rPr lang="en-GB" dirty="0" smtClean="0">
                <a:ea typeface="Cambria"/>
                <a:cs typeface="Times New Roman"/>
              </a:rPr>
              <a:t>Return to work plan produced= acceptable evidence of sickness </a:t>
            </a:r>
            <a:r>
              <a:rPr lang="en-GB" dirty="0" smtClean="0">
                <a:ea typeface="Cambria"/>
                <a:cs typeface="Times New Roman"/>
              </a:rPr>
              <a:t>absence</a:t>
            </a:r>
          </a:p>
          <a:p>
            <a:r>
              <a:rPr lang="en-GB" dirty="0" smtClean="0">
                <a:ea typeface="Cambria"/>
                <a:cs typeface="Times New Roman"/>
              </a:rPr>
              <a:t>Can refer and get guidance on their web site</a:t>
            </a:r>
            <a:r>
              <a:rPr lang="en-GB" dirty="0" smtClean="0">
                <a:ea typeface="Cambria"/>
                <a:cs typeface="Times New Roman"/>
              </a:rPr>
              <a:t>  </a:t>
            </a:r>
            <a:endParaRPr lang="en-GB" dirty="0" smtClean="0">
              <a:ea typeface="Cambria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Ground Rules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Confidentiality?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We all have responsibility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There’s no such thing as a silly question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Participation encouraged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Others</a:t>
            </a:r>
            <a:r>
              <a:rPr lang="en-GB" dirty="0" smtClean="0"/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Have a redundancy policy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ea typeface="宋体" charset="-122"/>
                <a:cs typeface="宋体" charset="-122"/>
              </a:rPr>
              <a:t>2 years before there is an entitlement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Different rates according to age.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.5 weeks under 22 years of age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1 week 22 -41 years of age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1.5 weeks over 41 years of age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Max number of years taken into account </a:t>
            </a:r>
            <a:r>
              <a:rPr lang="en-GB" dirty="0" err="1" smtClean="0">
                <a:ea typeface="宋体" charset="-122"/>
                <a:cs typeface="宋体" charset="-122"/>
              </a:rPr>
              <a:t>ie</a:t>
            </a:r>
            <a:r>
              <a:rPr lang="en-GB" dirty="0" smtClean="0">
                <a:ea typeface="宋体" charset="-122"/>
                <a:cs typeface="宋体" charset="-122"/>
              </a:rPr>
              <a:t> 20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Based on a maximum weekly salary- £489 per week from April 2017 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Max statutory redundancy £14,670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Under £30k non taxable - BUT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HMRC and redundancy payments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HMRC changed way tax on redundancy payments is collected from 6.4.11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HMRC will assume that if a large sum is paid out this is the normal monthly salary and tax it as such – incurring up to 50% tax. </a:t>
            </a:r>
          </a:p>
          <a:p>
            <a:r>
              <a:rPr lang="en-GB" dirty="0" smtClean="0">
                <a:ea typeface="宋体" charset="-122"/>
                <a:cs typeface="宋体" charset="-122"/>
              </a:rPr>
              <a:t>You can only claim back the overpaid tax when you do your tax return – therefore if you don’t find another job you may have to wait a whole year to reclaim the tax</a:t>
            </a:r>
            <a:endParaRPr lang="en-GB" dirty="0" smtClean="0">
              <a:latin typeface="Times New Roman" charset="0"/>
              <a:ea typeface="宋体" charset="-122"/>
              <a:cs typeface="宋体" charset="-12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Statutory </a:t>
            </a:r>
            <a:r>
              <a:rPr lang="en-US" dirty="0"/>
              <a:t>notice periods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At </a:t>
            </a:r>
            <a:r>
              <a:rPr lang="en-US" dirty="0"/>
              <a:t>least one week's notice if the employee has been employed between one month and two years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One </a:t>
            </a:r>
            <a:r>
              <a:rPr lang="en-US" dirty="0"/>
              <a:t>weeks notice for each year of employment between two years and 12 years</a:t>
            </a:r>
          </a:p>
          <a:p>
            <a:pPr>
              <a:buFont typeface="Arial" charset="0"/>
              <a:buChar char="•"/>
            </a:pPr>
            <a:r>
              <a:rPr lang="en-US" dirty="0"/>
              <a:t>12 weeks notice for someone who has been employed for 12 or more years</a:t>
            </a:r>
            <a:r>
              <a:rPr lang="en-US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Check employment contracts </a:t>
            </a:r>
            <a:r>
              <a:rPr lang="mr-IN" dirty="0" smtClean="0"/>
              <a:t>–</a:t>
            </a:r>
            <a:r>
              <a:rPr lang="en-US" dirty="0" smtClean="0"/>
              <a:t> they are often wrong.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7363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Moving on - Discipline and Grievance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Role of Accompanier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Employment Relations Act 2004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Employer </a:t>
            </a:r>
            <a:r>
              <a:rPr lang="en-GB" b="1" dirty="0" smtClean="0"/>
              <a:t>must </a:t>
            </a:r>
            <a:r>
              <a:rPr lang="en-GB" dirty="0" smtClean="0"/>
              <a:t>allow companion – usually colleague or trade union rep – perhaps family or friend.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Full part in hearing but not to answer questions on person’s behalf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Sum up the case, respond to views expressed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ACAS code of practice for disciplinary and grievance procedures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11.3.15 </a:t>
            </a:r>
            <a:r>
              <a:rPr lang="en-GB" dirty="0" smtClean="0">
                <a:ea typeface="Cambria"/>
                <a:cs typeface="Times New Roman"/>
              </a:rPr>
              <a:t>following a judgement by the Employment Appeal Tribunal which clarified the rules on making requests to be accompanied at grievance or disciplinary hearings.</a:t>
            </a:r>
            <a:r>
              <a:rPr lang="en-GB" dirty="0" smtClean="0"/>
              <a:t> </a:t>
            </a:r>
          </a:p>
          <a:p>
            <a:r>
              <a:rPr lang="en-GB" dirty="0" smtClean="0">
                <a:ea typeface="Times New Roman"/>
                <a:cs typeface="Times New Roman"/>
              </a:rPr>
              <a:t>Previously thought an employer need only accept </a:t>
            </a:r>
            <a:r>
              <a:rPr lang="en-GB" b="1" dirty="0" smtClean="0">
                <a:ea typeface="Times New Roman"/>
                <a:cs typeface="Times New Roman"/>
              </a:rPr>
              <a:t>“reasonable” </a:t>
            </a:r>
            <a:r>
              <a:rPr lang="en-GB" dirty="0" smtClean="0">
                <a:ea typeface="Times New Roman"/>
                <a:cs typeface="Times New Roman"/>
              </a:rPr>
              <a:t>requests re the choice of companion, </a:t>
            </a:r>
          </a:p>
          <a:p>
            <a:r>
              <a:rPr lang="en-GB" dirty="0" smtClean="0">
                <a:ea typeface="Times New Roman"/>
                <a:cs typeface="Times New Roman"/>
              </a:rPr>
              <a:t>Now -  </a:t>
            </a:r>
            <a:r>
              <a:rPr lang="en-GB" b="1" dirty="0" smtClean="0">
                <a:ea typeface="Times New Roman"/>
                <a:cs typeface="Times New Roman"/>
              </a:rPr>
              <a:t>a worker has an absolute right </a:t>
            </a:r>
            <a:r>
              <a:rPr lang="en-GB" dirty="0" smtClean="0">
                <a:ea typeface="Times New Roman"/>
                <a:cs typeface="Times New Roman"/>
              </a:rPr>
              <a:t>to choose a companion, provided they are a fellow worker, a trade union rep or trade union official.</a:t>
            </a:r>
            <a:r>
              <a:rPr lang="en-GB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ACAS code of practice for disciplinary and grievance procedures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>
                <a:ea typeface="Times New Roman"/>
                <a:cs typeface="Times New Roman"/>
              </a:rPr>
              <a:t>Non-statutory ACAS Guidance</a:t>
            </a:r>
          </a:p>
          <a:p>
            <a:r>
              <a:rPr lang="en-GB" dirty="0" smtClean="0">
                <a:ea typeface="Times New Roman"/>
                <a:cs typeface="Times New Roman"/>
              </a:rPr>
              <a:t> Makes it clear that employers may allow workers to be accompanied by companions who are not a fellow worker, trade union rep or trade union official.  </a:t>
            </a:r>
          </a:p>
          <a:p>
            <a:r>
              <a:rPr lang="en-GB" dirty="0" smtClean="0">
                <a:ea typeface="Times New Roman"/>
                <a:cs typeface="Times New Roman"/>
              </a:rPr>
              <a:t>an employer may legitimately refuse a request such as close relatives or lawyers, that, save in exceptional circumstances are deemed unreasonable. </a:t>
            </a:r>
            <a:r>
              <a:rPr lang="en-GB" dirty="0" smtClean="0"/>
              <a:t> </a:t>
            </a:r>
          </a:p>
          <a:p>
            <a:r>
              <a:rPr lang="en-GB" dirty="0" smtClean="0">
                <a:ea typeface="Times New Roman"/>
                <a:cs typeface="Times New Roman"/>
              </a:rPr>
              <a:t>BUT - Recent cases </a:t>
            </a:r>
            <a:r>
              <a:rPr lang="en-GB" dirty="0" smtClean="0">
                <a:ea typeface="Times New Roman"/>
                <a:cs typeface="Times New Roman"/>
              </a:rPr>
              <a:t>at an employment tribunal </a:t>
            </a:r>
            <a:r>
              <a:rPr lang="en-GB" dirty="0" smtClean="0">
                <a:ea typeface="Times New Roman"/>
                <a:cs typeface="Times New Roman"/>
              </a:rPr>
              <a:t>indicate </a:t>
            </a:r>
            <a:r>
              <a:rPr lang="en-GB" dirty="0" smtClean="0">
                <a:ea typeface="Times New Roman"/>
                <a:cs typeface="Times New Roman"/>
              </a:rPr>
              <a:t>the financial impact of these changes is nominal.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ACAS Code of Practice on disciplinary and grievance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Changed from contractual to non contractual 6.4.09</a:t>
            </a:r>
          </a:p>
          <a:p>
            <a:r>
              <a:rPr lang="en-GB" dirty="0" smtClean="0"/>
              <a:t>Check </a:t>
            </a:r>
            <a:r>
              <a:rPr lang="en-GB" dirty="0"/>
              <a:t>older contracts of </a:t>
            </a:r>
            <a:r>
              <a:rPr lang="en-GB" dirty="0" smtClean="0"/>
              <a:t>employment</a:t>
            </a:r>
          </a:p>
          <a:p>
            <a:r>
              <a:rPr lang="en-GB" dirty="0" smtClean="0"/>
              <a:t>Broad principles to follow – non statutory BUT</a:t>
            </a:r>
          </a:p>
          <a:p>
            <a:r>
              <a:rPr lang="en-GB" dirty="0" smtClean="0"/>
              <a:t>Failure to follow the code  and any award could be increased by 25%</a:t>
            </a:r>
          </a:p>
          <a:p>
            <a:r>
              <a:rPr lang="en-GB" dirty="0" smtClean="0">
                <a:hlinkClick r:id="rId2"/>
              </a:rPr>
              <a:t>www.acas.org</a:t>
            </a:r>
            <a:endParaRPr lang="en-GB" dirty="0" smtClean="0"/>
          </a:p>
          <a:p>
            <a:r>
              <a:rPr lang="en-GB" dirty="0" smtClean="0"/>
              <a:t>New guide available to download free – as well as basic principles has sample procedures and model letters</a:t>
            </a:r>
          </a:p>
          <a:p>
            <a:r>
              <a:rPr lang="en-GB" b="1" dirty="0" smtClean="0"/>
              <a:t>HIGHLY RECOMMENDED</a:t>
            </a:r>
            <a:r>
              <a:rPr lang="en-GB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Grievance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Fair procedure –stick to whatever your procedure is including time scales- like glue - or repent at leisure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Start with informal approach – a chat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What constitutes a grievance? VERY CAREFUL – would you or other managers recognise a grievance?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Does have to be written to be taken further  – but doesn’t have to use the word grievance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Grievance 3 step process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en-US" sz="4000" b="1" dirty="0" smtClean="0"/>
              <a:t>Step 1 - letter</a:t>
            </a:r>
            <a:endParaRPr lang="en-US" sz="4000" dirty="0" smtClean="0"/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	Inform the employer of their grievance in writing- essential if they are to go to tribunal.</a:t>
            </a: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sz="4000" b="1" dirty="0" smtClean="0"/>
              <a:t>Step 2- Meeting</a:t>
            </a:r>
            <a:endParaRPr lang="en-US" sz="4000" dirty="0" smtClean="0"/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	</a:t>
            </a:r>
            <a:r>
              <a:rPr lang="en-US" dirty="0" smtClean="0"/>
              <a:t>Be invited by the employer to a meeting (normally within 5 days) to discuss the grievance where the right to be accompanied will apply and be notified in writing of the decision (normally within 24 hours) . The employee must take all reasonable steps to attend this meeting.</a:t>
            </a: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sz="4000" b="1" dirty="0" smtClean="0"/>
              <a:t>Step 3 – Appeal</a:t>
            </a:r>
            <a:endParaRPr lang="en-US" sz="4000" dirty="0" smtClean="0"/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	Be given the right to an appeal meeting (normally within 5 days) if they feel the grievance has not been satisfactorily resolved and be notified of the final decision( normally within 24 hours).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“Normally” allows a little wriggle room for unusual circumstances but if he process is to go outside the stated time everyone must be kept informed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/>
              <a:t>This decision is final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Disciplinary Action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GB" dirty="0" smtClean="0"/>
              <a:t>Have written codes of conduct and rules that make your expectations clear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Conduct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Timekeeping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Absence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Health and Safety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Telephones, </a:t>
            </a:r>
            <a:r>
              <a:rPr lang="en-GB" dirty="0" err="1" smtClean="0"/>
              <a:t>e</a:t>
            </a:r>
            <a:r>
              <a:rPr lang="en-GB" dirty="0" smtClean="0"/>
              <a:t> mail, internet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Dress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Signing up to policies – confidentiality, equal opportunities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Indicate the kinds of offence  (fraud)  so serious they are likely to be  gross misconduct.  Examples working dangerously, stealing or fighting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What’s personnel management all about?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Ideally?</a:t>
            </a:r>
          </a:p>
          <a:p>
            <a:r>
              <a:rPr lang="en-GB" dirty="0" smtClean="0"/>
              <a:t>In your organisation?</a:t>
            </a:r>
          </a:p>
          <a:p>
            <a:r>
              <a:rPr lang="en-GB" dirty="0" smtClean="0"/>
              <a:t>Three headings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1.Organisational effectiveness</a:t>
            </a:r>
          </a:p>
          <a:p>
            <a:r>
              <a:rPr lang="en-GB" dirty="0" smtClean="0">
                <a:solidFill>
                  <a:srgbClr val="FF6600"/>
                </a:solidFill>
              </a:rPr>
              <a:t>2. People achieving results,  feeling valued and making an impact</a:t>
            </a:r>
          </a:p>
          <a:p>
            <a:r>
              <a:rPr lang="en-GB" dirty="0" smtClean="0">
                <a:solidFill>
                  <a:srgbClr val="008000"/>
                </a:solidFill>
              </a:rPr>
              <a:t>3. Sorting it out when things go wrong</a:t>
            </a:r>
          </a:p>
          <a:p>
            <a:r>
              <a:rPr lang="en-GB" dirty="0" smtClean="0"/>
              <a:t>Discuss in  groups for 20 </a:t>
            </a:r>
            <a:r>
              <a:rPr lang="en-GB" dirty="0" err="1" smtClean="0"/>
              <a:t>mins</a:t>
            </a:r>
            <a:r>
              <a:rPr lang="en-GB" dirty="0" smtClean="0"/>
              <a:t> with 10 </a:t>
            </a:r>
            <a:r>
              <a:rPr lang="en-GB" dirty="0" err="1" smtClean="0"/>
              <a:t>mins</a:t>
            </a:r>
            <a:r>
              <a:rPr lang="en-GB" dirty="0" smtClean="0"/>
              <a:t> feedback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Disciplinary action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Take informal action wherever possible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First try to encourage and improve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Offer help – counselling/training?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Clarity re what exact improvements are necessary and what could happen next if there are no improvements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Before you take any steps towards a disciplinary process – investigate -check the facts and evidence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Disciplinary action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GB" dirty="0" smtClean="0"/>
              <a:t>Normally no employee will be dismissed for a first breach of discipline except in the case of gross misconduct – penalty, dismissal without notice or payment in lieu of notice</a:t>
            </a:r>
          </a:p>
          <a:p>
            <a:pPr>
              <a:lnSpc>
                <a:spcPct val="80000"/>
              </a:lnSpc>
            </a:pPr>
            <a:r>
              <a:rPr lang="en-GB" b="1" dirty="0" smtClean="0"/>
              <a:t>First stage formal procedure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An improvement note for unsatisfactory performance if not meeting an acceptable standard. The problem, improvements required, timescale, help to be given and right of appeal.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Record kept for ? Months but considered spent if performance reaches acceptable standard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Disciplinary action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b="1" dirty="0" smtClean="0"/>
              <a:t>Stage 2 formal procedure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Final written warning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Serious/further misconduct or failure to improve performance while warning in force.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Detail complaint, improvement required and timescale.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Warn that failure to improve may lead to dismissal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5400" dirty="0" smtClean="0"/>
              <a:t>Discipline  - </a:t>
            </a:r>
            <a:r>
              <a:rPr lang="en-GB" dirty="0" smtClean="0"/>
              <a:t>3 step process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4000" b="1" dirty="0" smtClean="0"/>
              <a:t>Stage 3 Dismissal or action short of dismissal</a:t>
            </a:r>
          </a:p>
          <a:p>
            <a:pPr>
              <a:lnSpc>
                <a:spcPct val="80000"/>
              </a:lnSpc>
            </a:pPr>
            <a:r>
              <a:rPr lang="en-GB" sz="4000" b="1" dirty="0" smtClean="0"/>
              <a:t>Appeal – at every stage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At all costs stick to your procedure and time scales or dismissal could be seen as automatically unfair by an Industrial tribunal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Do you have an untainted process? i.e. independent and untainted?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Discipline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Discuss a case in your organisation which went well………...or badly!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What was the issue? Conduct or capability?</a:t>
            </a:r>
          </a:p>
          <a:p>
            <a:pPr lvl="1"/>
            <a:r>
              <a:rPr lang="en-GB" dirty="0" smtClean="0"/>
              <a:t>What did you do?</a:t>
            </a:r>
          </a:p>
          <a:p>
            <a:pPr lvl="1"/>
            <a:r>
              <a:rPr lang="en-GB" dirty="0" smtClean="0"/>
              <a:t>What was the outcome?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dismissal?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Includes expiry and non-renewal of limited-term contract expires.</a:t>
            </a:r>
          </a:p>
          <a:p>
            <a:endParaRPr lang="en-US" dirty="0" smtClean="0"/>
          </a:p>
          <a:p>
            <a:r>
              <a:rPr lang="en-US" b="1" dirty="0" smtClean="0"/>
              <a:t>Constructive dismissal</a:t>
            </a:r>
            <a:r>
              <a:rPr lang="en-US" dirty="0" smtClean="0"/>
              <a:t> - when an employee has reason to resign ( and go immediately) because of the unacceptable conduct of the employer.</a:t>
            </a:r>
          </a:p>
          <a:p>
            <a:r>
              <a:rPr lang="en-US" dirty="0" smtClean="0"/>
              <a:t>The relationship and trust has completely broken down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Fair dismissal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employer has a valid reason for dismissing</a:t>
            </a:r>
          </a:p>
          <a:p>
            <a:endParaRPr lang="en-GB" dirty="0" smtClean="0"/>
          </a:p>
          <a:p>
            <a:r>
              <a:rPr lang="en-US" dirty="0" smtClean="0"/>
              <a:t>The employer </a:t>
            </a:r>
            <a:r>
              <a:rPr lang="en-US" b="1" dirty="0" smtClean="0"/>
              <a:t>acted reasonably</a:t>
            </a:r>
            <a:r>
              <a:rPr lang="en-US" dirty="0" smtClean="0"/>
              <a:t> in treating that reason as a sufficient reason for dismissing the employee.</a:t>
            </a:r>
          </a:p>
          <a:p>
            <a:endParaRPr lang="en-US" dirty="0" smtClean="0"/>
          </a:p>
          <a:p>
            <a:r>
              <a:rPr lang="en-US" dirty="0" smtClean="0"/>
              <a:t>Five possibly fair reasons.</a:t>
            </a: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Fair dismissal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GB" b="1" dirty="0" smtClean="0"/>
              <a:t>Conduct</a:t>
            </a:r>
            <a:r>
              <a:rPr lang="en-GB" dirty="0" smtClean="0"/>
              <a:t> - </a:t>
            </a:r>
            <a:r>
              <a:rPr lang="en-US" dirty="0" smtClean="0"/>
              <a:t>most common and the one which leads to the largest number of complaints of unfair dismissal.</a:t>
            </a:r>
          </a:p>
          <a:p>
            <a:pPr>
              <a:lnSpc>
                <a:spcPct val="80000"/>
              </a:lnSpc>
            </a:pPr>
            <a:r>
              <a:rPr lang="en-GB" b="1" dirty="0" smtClean="0"/>
              <a:t>Capability</a:t>
            </a:r>
            <a:r>
              <a:rPr lang="en-GB" dirty="0" smtClean="0"/>
              <a:t> – </a:t>
            </a:r>
            <a:r>
              <a:rPr lang="en-US" dirty="0" smtClean="0"/>
              <a:t>unable, (including illness) or unqualified to do the job.</a:t>
            </a:r>
          </a:p>
          <a:p>
            <a:pPr>
              <a:lnSpc>
                <a:spcPct val="80000"/>
              </a:lnSpc>
            </a:pPr>
            <a:r>
              <a:rPr lang="en-GB" b="1" dirty="0" smtClean="0"/>
              <a:t>Redundancy</a:t>
            </a:r>
            <a:r>
              <a:rPr lang="en-GB" dirty="0" smtClean="0"/>
              <a:t> - </a:t>
            </a:r>
            <a:r>
              <a:rPr lang="en-US" dirty="0" smtClean="0"/>
              <a:t>no grounds for claiming unfair dismissal because of redundancy, i.e. no work or insufficient work, unless unfairly selected.</a:t>
            </a:r>
          </a:p>
          <a:p>
            <a:pPr>
              <a:lnSpc>
                <a:spcPct val="80000"/>
              </a:lnSpc>
            </a:pPr>
            <a:r>
              <a:rPr lang="en-GB" b="1" dirty="0" smtClean="0"/>
              <a:t>Statutory requirement </a:t>
            </a:r>
            <a:r>
              <a:rPr lang="en-GB" dirty="0" smtClean="0"/>
              <a:t>– e.g. chauffeur lost his driving license.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“</a:t>
            </a:r>
            <a:r>
              <a:rPr lang="en-GB" b="1" dirty="0" smtClean="0"/>
              <a:t>Some other substantial reason</a:t>
            </a:r>
            <a:r>
              <a:rPr lang="en-GB" dirty="0" smtClean="0"/>
              <a:t>” – anything else e.g. worker dismissed when original worker returns after being suspended for medical reasons – provided explained at beginning work was temporary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Unfair dismissal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lnSpc>
                <a:spcPct val="90000"/>
              </a:lnSpc>
            </a:pPr>
            <a:r>
              <a:rPr lang="en-GB" dirty="0" smtClean="0">
                <a:ea typeface="Times New Roman"/>
                <a:cs typeface="Times New Roman"/>
              </a:rPr>
              <a:t>The qualifying period to claim unfair dismissal increased from one to two years on 6 April 2012.</a:t>
            </a:r>
          </a:p>
          <a:p>
            <a:pPr lvl="0">
              <a:lnSpc>
                <a:spcPct val="90000"/>
              </a:lnSpc>
            </a:pPr>
            <a:r>
              <a:rPr lang="en-GB" dirty="0" smtClean="0">
                <a:ea typeface="Times New Roman"/>
                <a:cs typeface="Times New Roman"/>
              </a:rPr>
              <a:t>The increase applies only to employees whose employment began on or after that date. </a:t>
            </a:r>
          </a:p>
          <a:p>
            <a:pPr lvl="0">
              <a:lnSpc>
                <a:spcPct val="90000"/>
              </a:lnSpc>
            </a:pPr>
            <a:r>
              <a:rPr lang="en-GB" dirty="0" smtClean="0">
                <a:ea typeface="Times New Roman"/>
                <a:cs typeface="Times New Roman"/>
              </a:rPr>
              <a:t>The one-year qualifying period will continue to apply to employees who started prior to that date.</a:t>
            </a:r>
          </a:p>
          <a:p>
            <a:pPr lvl="0">
              <a:lnSpc>
                <a:spcPct val="90000"/>
              </a:lnSpc>
            </a:pPr>
            <a:r>
              <a:rPr lang="en-GB" dirty="0" smtClean="0">
                <a:ea typeface="Cambria"/>
                <a:cs typeface="Times New Roman"/>
              </a:rPr>
              <a:t>The two-year qualifying period for unfair dismissal claims removed where the reason for dismissal is the employee's political opinions or affiliation.</a:t>
            </a:r>
          </a:p>
          <a:p>
            <a:pPr lvl="0">
              <a:lnSpc>
                <a:spcPct val="90000"/>
              </a:lnSpc>
            </a:pPr>
            <a:r>
              <a:rPr lang="en-GB" dirty="0" smtClean="0">
                <a:ea typeface="Cambria"/>
                <a:cs typeface="Times New Roman"/>
              </a:rPr>
              <a:t>Must make claim to employment tribunal within 3 months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Unfair dismissal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Much longer list! </a:t>
            </a:r>
            <a:endParaRPr lang="en-US" b="1" dirty="0" smtClean="0"/>
          </a:p>
          <a:p>
            <a:r>
              <a:rPr lang="en-US" dirty="0" smtClean="0"/>
              <a:t>Issues relating to TU membership</a:t>
            </a:r>
          </a:p>
          <a:p>
            <a:r>
              <a:rPr lang="en-US" dirty="0" smtClean="0"/>
              <a:t>Issues relating to unfair selection for redundancy or retirement</a:t>
            </a:r>
          </a:p>
          <a:p>
            <a:r>
              <a:rPr lang="en-US" dirty="0" smtClean="0"/>
              <a:t>Issues relating to TUPE – minimum wage, working time regulations</a:t>
            </a:r>
          </a:p>
          <a:p>
            <a:r>
              <a:rPr lang="en-US" dirty="0" smtClean="0"/>
              <a:t>Issues re taking statutory entitlements e.g. parental leave</a:t>
            </a:r>
          </a:p>
          <a:p>
            <a:r>
              <a:rPr lang="en-US" dirty="0" smtClean="0"/>
              <a:t>Issues relating to pregnancy</a:t>
            </a:r>
          </a:p>
          <a:p>
            <a:r>
              <a:rPr lang="en-US" dirty="0" smtClean="0"/>
              <a:t>Failure to “act reasonably”</a:t>
            </a:r>
          </a:p>
          <a:p>
            <a:r>
              <a:rPr lang="en-US" dirty="0" smtClean="0"/>
              <a:t>Failure to use statutory minimum process correctly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Organisational effectiveness </a:t>
            </a:r>
            <a:br>
              <a:rPr lang="en-GB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GB" dirty="0" smtClean="0"/>
              <a:t>Governing body understand their duty of care and responsibilities as employers –HR sub committee? Segregation for Disciplinary and grievance procedures, and appeals.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Clear line management and accountability – Organigram?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Clear appropriate policies and procedures that meet current legal standards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A system to keep them up to date- April and October? 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Health and safety – a safe and pleasant working environment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Registered with HMRC as employers. 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Systems for PAYE and pensions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Reasonable procedure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E.g. Misconduct or incapability -  given a chance to improve?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Redundancy  - suitable alternative work within the organisation?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ACAS revised code of practice – follow as far as practicable </a:t>
            </a:r>
            <a:r>
              <a:rPr lang="en-US" dirty="0" smtClean="0"/>
              <a:t>given the size and administrative resources of the organisation.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Written statement of reasons for dismissal -</a:t>
            </a:r>
            <a:r>
              <a:rPr lang="en-US" b="1" dirty="0" smtClean="0"/>
              <a:t> </a:t>
            </a:r>
            <a:r>
              <a:rPr lang="en-US" dirty="0" smtClean="0"/>
              <a:t>The Employment Rights Act 1996  - all employees with 1 year’s continuous service entitled to a written statement of the reasons for their dismissal, </a:t>
            </a:r>
            <a:r>
              <a:rPr lang="en-US" b="1" dirty="0" smtClean="0"/>
              <a:t>within 14 days</a:t>
            </a:r>
            <a:r>
              <a:rPr lang="en-US" dirty="0" smtClean="0"/>
              <a:t>. For dismissals during pregnancy, maternity or adoption leave, no qualifying service needed.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Agency Workers Regulations 2010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Came into force 1.10.2011</a:t>
            </a:r>
          </a:p>
          <a:p>
            <a:r>
              <a:rPr lang="en-US" dirty="0" smtClean="0"/>
              <a:t>Day 1 rights re same access to workplace facilities ( canteens, child care</a:t>
            </a:r>
            <a:r>
              <a:rPr lang="en-US" dirty="0" smtClean="0"/>
              <a:t>, car parking, </a:t>
            </a:r>
            <a:r>
              <a:rPr lang="en-US" dirty="0" smtClean="0"/>
              <a:t>transport) and be informed re any vacancies </a:t>
            </a:r>
          </a:p>
          <a:p>
            <a:r>
              <a:rPr lang="en-US" dirty="0" smtClean="0"/>
              <a:t>After 12 weeks continual working same rights as permanent staff re </a:t>
            </a:r>
            <a:r>
              <a:rPr lang="en-US" dirty="0" smtClean="0"/>
              <a:t>equal pay</a:t>
            </a:r>
            <a:r>
              <a:rPr lang="en-US" dirty="0" smtClean="0"/>
              <a:t>, working time type </a:t>
            </a:r>
            <a:r>
              <a:rPr lang="en-US" dirty="0" smtClean="0"/>
              <a:t>conditions, pensions </a:t>
            </a:r>
            <a:r>
              <a:rPr lang="en-US" dirty="0" smtClean="0"/>
              <a:t>and holidays. </a:t>
            </a:r>
            <a:endParaRPr lang="en-US" dirty="0" smtClean="0"/>
          </a:p>
          <a:p>
            <a:r>
              <a:rPr lang="en-US" dirty="0" smtClean="0"/>
              <a:t>Accrues </a:t>
            </a:r>
            <a:r>
              <a:rPr lang="en-US" dirty="0" smtClean="0"/>
              <a:t>even if there are breaks unless breaks longer than 6 weeks</a:t>
            </a:r>
          </a:p>
          <a:p>
            <a:r>
              <a:rPr lang="en-US" dirty="0" smtClean="0"/>
              <a:t>May get statutory maternity pay but not statutory maternity leave</a:t>
            </a:r>
          </a:p>
          <a:p>
            <a:r>
              <a:rPr lang="en-US" dirty="0" smtClean="0"/>
              <a:t>Does </a:t>
            </a:r>
            <a:r>
              <a:rPr lang="en-US" dirty="0" smtClean="0"/>
              <a:t>include paid time off for ante natal </a:t>
            </a:r>
            <a:r>
              <a:rPr lang="en-US" dirty="0" smtClean="0"/>
              <a:t>appointments and related travelling time</a:t>
            </a:r>
            <a:r>
              <a:rPr lang="en-US" dirty="0"/>
              <a:t>. </a:t>
            </a:r>
            <a:endParaRPr lang="en-US" dirty="0" smtClean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Employment Tribunals and appeals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Fees and charges introduced in summer 2013</a:t>
            </a:r>
          </a:p>
          <a:p>
            <a:r>
              <a:rPr lang="en-US" dirty="0"/>
              <a:t>Fees for appeals, reviews, mediation, counter claims and applications to dismiss</a:t>
            </a:r>
          </a:p>
          <a:p>
            <a:r>
              <a:rPr lang="en-US" dirty="0" smtClean="0"/>
              <a:t>Reductions </a:t>
            </a:r>
            <a:r>
              <a:rPr lang="en-US" dirty="0" smtClean="0"/>
              <a:t>for people on low incomes</a:t>
            </a:r>
          </a:p>
          <a:p>
            <a:r>
              <a:rPr lang="en-US" dirty="0" smtClean="0"/>
              <a:t>Remissions </a:t>
            </a:r>
            <a:r>
              <a:rPr lang="en-US" dirty="0" smtClean="0"/>
              <a:t>scheme for those who find it difficult to pay</a:t>
            </a:r>
          </a:p>
          <a:p>
            <a:r>
              <a:rPr lang="en-US" dirty="0" smtClean="0"/>
              <a:t>Costs controversial! Numbers of cases dropped dramatically</a:t>
            </a:r>
            <a:r>
              <a:rPr lang="en-US" dirty="0" smtClean="0"/>
              <a:t>. SO</a:t>
            </a:r>
            <a:r>
              <a:rPr lang="mr-IN" dirty="0" smtClean="0"/>
              <a:t>…………………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Tribunals and appeals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is no longer a requirement to pay a fee to make a claim to the Employment Tribunal or the Employment Appeals Tribunal.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was confirmed on July 26th 2017 by the Supreme Court which declared unlawful the Employment Tribunals and Employment Appeal Tribunal Fees Order 2013.</a:t>
            </a:r>
          </a:p>
          <a:p>
            <a:r>
              <a:rPr lang="en-US" dirty="0"/>
              <a:t>Anyone who has previously paid fees to the Employment Tribunals or Employment Appeals Tribunal is entitled to be reimbursed by the government.</a:t>
            </a:r>
          </a:p>
        </p:txBody>
      </p:sp>
    </p:spTree>
    <p:extLst>
      <p:ext uri="{BB962C8B-B14F-4D97-AF65-F5344CB8AC3E}">
        <p14:creationId xmlns:p14="http://schemas.microsoft.com/office/powerpoint/2010/main" val="161956730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Enterprise and regulatory reform bill 23.5.12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ACAS  </a:t>
            </a:r>
            <a:r>
              <a:rPr lang="en-US" dirty="0" smtClean="0"/>
              <a:t>must be advised when a person intends to make an employment tribunal claim –ACAS  offer early </a:t>
            </a:r>
            <a:r>
              <a:rPr lang="en-US" dirty="0" smtClean="0"/>
              <a:t>conciliation. Far less </a:t>
            </a:r>
            <a:r>
              <a:rPr lang="en-US" dirty="0" err="1" smtClean="0"/>
              <a:t>stressfull</a:t>
            </a:r>
            <a:r>
              <a:rPr lang="en-US" dirty="0" smtClean="0"/>
              <a:t>!</a:t>
            </a:r>
            <a:endParaRPr lang="en-US" dirty="0" smtClean="0"/>
          </a:p>
          <a:p>
            <a:r>
              <a:rPr lang="en-GB" dirty="0">
                <a:ea typeface="Cambria"/>
                <a:cs typeface="Times New Roman"/>
              </a:rPr>
              <a:t>T</a:t>
            </a:r>
            <a:r>
              <a:rPr lang="en-GB" dirty="0" smtClean="0">
                <a:ea typeface="Cambria"/>
                <a:cs typeface="Times New Roman"/>
              </a:rPr>
              <a:t>he </a:t>
            </a:r>
            <a:r>
              <a:rPr lang="en-GB" dirty="0" smtClean="0">
                <a:ea typeface="Cambria"/>
                <a:cs typeface="Times New Roman"/>
              </a:rPr>
              <a:t>claimant will be issued with a certificate permitting them to issue proceedings </a:t>
            </a:r>
            <a:r>
              <a:rPr lang="en-US" dirty="0">
                <a:ea typeface="Cambria"/>
                <a:cs typeface="Times New Roman"/>
              </a:rPr>
              <a:t>i</a:t>
            </a:r>
            <a:r>
              <a:rPr lang="en-US" dirty="0" smtClean="0">
                <a:ea typeface="Cambria"/>
                <a:cs typeface="Times New Roman"/>
              </a:rPr>
              <a:t>f the </a:t>
            </a:r>
            <a:r>
              <a:rPr lang="en-GB" dirty="0" smtClean="0">
                <a:ea typeface="Cambria"/>
                <a:cs typeface="Times New Roman"/>
              </a:rPr>
              <a:t>conciliation </a:t>
            </a:r>
            <a:r>
              <a:rPr lang="en-GB" dirty="0">
                <a:ea typeface="Cambria"/>
                <a:cs typeface="Times New Roman"/>
              </a:rPr>
              <a:t>officer concludes that a settlement is not </a:t>
            </a:r>
            <a:r>
              <a:rPr lang="en-GB" dirty="0" smtClean="0">
                <a:ea typeface="Cambria"/>
                <a:cs typeface="Times New Roman"/>
              </a:rPr>
              <a:t>possible. </a:t>
            </a:r>
          </a:p>
          <a:p>
            <a:r>
              <a:rPr lang="en-GB" dirty="0" smtClean="0">
                <a:ea typeface="Cambria"/>
                <a:cs typeface="Times New Roman"/>
              </a:rPr>
              <a:t>April </a:t>
            </a:r>
            <a:r>
              <a:rPr lang="en-GB" dirty="0">
                <a:ea typeface="Cambria"/>
                <a:cs typeface="Times New Roman"/>
              </a:rPr>
              <a:t>2013 </a:t>
            </a:r>
            <a:r>
              <a:rPr lang="en-GB" b="1" dirty="0">
                <a:ea typeface="Cambria"/>
                <a:cs typeface="Times New Roman"/>
              </a:rPr>
              <a:t>Rapid resolution scheme </a:t>
            </a:r>
            <a:r>
              <a:rPr lang="en-GB" b="1" dirty="0" smtClean="0">
                <a:ea typeface="Cambria"/>
                <a:cs typeface="Times New Roman"/>
              </a:rPr>
              <a:t>introduced</a:t>
            </a:r>
            <a:endParaRPr lang="en-GB" dirty="0">
              <a:ea typeface="Cambria"/>
              <a:cs typeface="Times New Roman"/>
            </a:endParaRPr>
          </a:p>
          <a:p>
            <a:r>
              <a:rPr lang="en-GB" dirty="0" smtClean="0">
                <a:ea typeface="Cambria"/>
                <a:cs typeface="Times New Roman"/>
              </a:rPr>
              <a:t>Introduces </a:t>
            </a:r>
            <a:r>
              <a:rPr lang="en-GB" dirty="0">
                <a:ea typeface="Cambria"/>
                <a:cs typeface="Times New Roman"/>
              </a:rPr>
              <a:t>the concept of "legal officers", who may determine specified types of employment tribunal claims if all parties to a dispute consent in writing. </a:t>
            </a:r>
            <a:endParaRPr lang="en-GB" dirty="0">
              <a:latin typeface="Times New Roman"/>
              <a:ea typeface="Cambria"/>
              <a:cs typeface="Times New Roman"/>
            </a:endParaRPr>
          </a:p>
          <a:p>
            <a:endParaRPr lang="en-GB" dirty="0" smtClean="0">
              <a:ea typeface="Cambria"/>
              <a:cs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Enterprise and regulatory reform bill 23.5.12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spcBef>
                <a:spcPts val="10"/>
              </a:spcBef>
              <a:spcAft>
                <a:spcPts val="1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 smtClean="0">
                <a:ea typeface="Times New Roman"/>
                <a:cs typeface="Times New Roman"/>
              </a:rPr>
              <a:t>Calculated </a:t>
            </a:r>
            <a:r>
              <a:rPr lang="en-GB" dirty="0">
                <a:ea typeface="Times New Roman"/>
                <a:cs typeface="Times New Roman"/>
              </a:rPr>
              <a:t>like redundancy</a:t>
            </a:r>
          </a:p>
          <a:p>
            <a:pPr lvl="0">
              <a:spcBef>
                <a:spcPts val="10"/>
              </a:spcBef>
              <a:spcAft>
                <a:spcPts val="1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ea typeface="Times New Roman"/>
                <a:cs typeface="Times New Roman"/>
              </a:rPr>
              <a:t>Basic award + compensation award</a:t>
            </a:r>
            <a:endParaRPr lang="en-GB" dirty="0">
              <a:ea typeface="Cambria"/>
              <a:cs typeface="Times New Roman"/>
            </a:endParaRPr>
          </a:p>
          <a:p>
            <a:pPr lvl="0">
              <a:spcBef>
                <a:spcPts val="10"/>
              </a:spcBef>
              <a:spcAft>
                <a:spcPts val="1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ea typeface="Times New Roman"/>
                <a:cs typeface="Times New Roman"/>
              </a:rPr>
              <a:t>Maximum compensatory award for unfair dismissal is one years pay or £80,541 </a:t>
            </a:r>
            <a:r>
              <a:rPr lang="mr-IN" dirty="0">
                <a:ea typeface="Times New Roman"/>
                <a:cs typeface="Times New Roman"/>
              </a:rPr>
              <a:t>–</a:t>
            </a:r>
            <a:r>
              <a:rPr lang="en-GB" dirty="0">
                <a:ea typeface="Times New Roman"/>
                <a:cs typeface="Times New Roman"/>
              </a:rPr>
              <a:t> whichever is lower</a:t>
            </a:r>
            <a:endParaRPr lang="en-US" dirty="0"/>
          </a:p>
          <a:p>
            <a:r>
              <a:rPr lang="en-US" dirty="0" smtClean="0"/>
              <a:t>Tribunals have discretion to fine employers between £100 and  £5k if there was a breach of an individuals employment rights but with </a:t>
            </a:r>
            <a:r>
              <a:rPr lang="en-GB" dirty="0" smtClean="0">
                <a:ea typeface="Cambria"/>
                <a:cs typeface="Times New Roman"/>
              </a:rPr>
              <a:t>aggravating features-</a:t>
            </a:r>
            <a:r>
              <a:rPr lang="en-GB" dirty="0" smtClean="0"/>
              <a:t> </a:t>
            </a:r>
            <a:r>
              <a:rPr lang="en-US" dirty="0" smtClean="0"/>
              <a:t>malice or negligence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gets the best out of people?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b="1" dirty="0" smtClean="0"/>
              <a:t>Gallup survey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What gets the best out of staff?</a:t>
            </a:r>
          </a:p>
          <a:p>
            <a:pPr lvl="1">
              <a:lnSpc>
                <a:spcPct val="90000"/>
              </a:lnSpc>
            </a:pP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What does your organisation do well? </a:t>
            </a:r>
          </a:p>
          <a:p>
            <a:pPr lvl="1">
              <a:lnSpc>
                <a:spcPct val="90000"/>
              </a:lnSpc>
            </a:pP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What could it be better at? </a:t>
            </a:r>
          </a:p>
          <a:p>
            <a:pPr lvl="1">
              <a:lnSpc>
                <a:spcPct val="90000"/>
              </a:lnSpc>
              <a:buNone/>
            </a:pPr>
            <a:r>
              <a:rPr lang="en-GB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What’s that going to require from you?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– Tasks and People</a:t>
            </a:r>
            <a:br>
              <a:rPr lang="en-US" dirty="0" smtClean="0"/>
            </a:br>
            <a:r>
              <a:rPr lang="en-US" dirty="0" smtClean="0"/>
              <a:t>Gallup Survey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spcBef>
                <a:spcPct val="50000"/>
              </a:spcBef>
            </a:pPr>
            <a:r>
              <a:rPr lang="en-GB" b="1" dirty="0" smtClean="0"/>
              <a:t>Task related – how managers can help people get things done</a:t>
            </a:r>
          </a:p>
          <a:p>
            <a:pPr marL="457200" indent="-457200">
              <a:buFontTx/>
              <a:buAutoNum type="arabicPeriod"/>
            </a:pPr>
            <a:r>
              <a:rPr lang="en-GB" dirty="0" smtClean="0"/>
              <a:t>Do I know what is expected of me? </a:t>
            </a:r>
          </a:p>
          <a:p>
            <a:pPr marL="457200" indent="-457200">
              <a:buFontTx/>
              <a:buAutoNum type="arabicPeriod"/>
            </a:pPr>
            <a:r>
              <a:rPr lang="en-GB" dirty="0" smtClean="0"/>
              <a:t>Do I have the things I need to do a good job?</a:t>
            </a:r>
          </a:p>
          <a:p>
            <a:pPr marL="457200" indent="-457200">
              <a:buFontTx/>
              <a:buAutoNum type="arabicPeriod"/>
            </a:pPr>
            <a:r>
              <a:rPr lang="en-GB" dirty="0" smtClean="0"/>
              <a:t>Do I have the opportunity to do my best everyday?</a:t>
            </a:r>
          </a:p>
          <a:p>
            <a:pPr marL="457200" indent="-457200">
              <a:buFontTx/>
              <a:buAutoNum type="arabicPeriod"/>
            </a:pPr>
            <a:r>
              <a:rPr lang="en-GB" dirty="0" smtClean="0"/>
              <a:t>Is my work important? Is the work of my organisation important? </a:t>
            </a:r>
          </a:p>
          <a:p>
            <a:pPr marL="457200" indent="-457200">
              <a:buFontTx/>
              <a:buAutoNum type="arabicPeriod"/>
            </a:pPr>
            <a:r>
              <a:rPr lang="en-GB" dirty="0" smtClean="0"/>
              <a:t>Are my co-workers committed to doing quality work?</a:t>
            </a:r>
          </a:p>
          <a:p>
            <a:pPr marL="457200" indent="-457200"/>
            <a:endParaRPr lang="en-GB" dirty="0" smtClean="0"/>
          </a:p>
          <a:p>
            <a:pPr marL="457200" indent="-457200"/>
            <a:r>
              <a:rPr lang="en-GB" b="1" dirty="0" smtClean="0"/>
              <a:t>People related</a:t>
            </a:r>
          </a:p>
          <a:p>
            <a:pPr marL="457200" indent="-457200">
              <a:buFontTx/>
              <a:buAutoNum type="arabicPeriod" startAt="6"/>
            </a:pPr>
            <a:r>
              <a:rPr lang="en-GB" dirty="0" smtClean="0"/>
              <a:t>In the last 7 days have I received recognition for good work?</a:t>
            </a:r>
          </a:p>
          <a:p>
            <a:pPr marL="457200" indent="-457200">
              <a:buFontTx/>
              <a:buAutoNum type="arabicPeriod" startAt="6"/>
            </a:pPr>
            <a:r>
              <a:rPr lang="en-GB" dirty="0" smtClean="0"/>
              <a:t>Does somebody care about me as a person? </a:t>
            </a:r>
          </a:p>
          <a:p>
            <a:pPr marL="457200" indent="-457200">
              <a:buFontTx/>
              <a:buAutoNum type="arabicPeriod" startAt="6"/>
            </a:pPr>
            <a:r>
              <a:rPr lang="en-GB" dirty="0" smtClean="0"/>
              <a:t>Is there someone who cares about my development?</a:t>
            </a:r>
          </a:p>
          <a:p>
            <a:pPr marL="457200" indent="-457200">
              <a:buFontTx/>
              <a:buAutoNum type="arabicPeriod" startAt="6"/>
            </a:pPr>
            <a:r>
              <a:rPr lang="en-GB" dirty="0" smtClean="0"/>
              <a:t>Do my opinions count? </a:t>
            </a:r>
          </a:p>
          <a:p>
            <a:pPr marL="457200" indent="-457200">
              <a:buFontTx/>
              <a:buAutoNum type="arabicPeriod" startAt="6"/>
            </a:pPr>
            <a:r>
              <a:rPr lang="en-GB" dirty="0" smtClean="0"/>
              <a:t>Do I have a best friend in the organisation? </a:t>
            </a:r>
          </a:p>
          <a:p>
            <a:pPr marL="457200" indent="-457200">
              <a:buFontTx/>
              <a:buAutoNum type="arabicPeriod" startAt="6"/>
            </a:pPr>
            <a:r>
              <a:rPr lang="en-US" dirty="0" smtClean="0"/>
              <a:t>Have I had feedback about my progress in the last 6 months?</a:t>
            </a:r>
          </a:p>
          <a:p>
            <a:pPr marL="457200" indent="-457200">
              <a:buFontTx/>
              <a:buAutoNum type="arabicPeriod" startAt="6"/>
            </a:pPr>
            <a:r>
              <a:rPr lang="en-US" dirty="0" smtClean="0"/>
              <a:t>In the last year have I had opportunities to learn and grow?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 what is they need from you?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Clarity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SMART targets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Vision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Support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Feedback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Praise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Voice and choice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Opportunities for development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 where do you go for support?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 err="1" smtClean="0"/>
              <a:t>Gov.UK</a:t>
            </a:r>
            <a:r>
              <a:rPr lang="en-GB" sz="2000" dirty="0" smtClean="0"/>
              <a:t>- </a:t>
            </a:r>
            <a:r>
              <a:rPr lang="en-GB" sz="2000" dirty="0" err="1" smtClean="0"/>
              <a:t>www.gov.uk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GB" sz="1800" dirty="0" smtClean="0"/>
          </a:p>
          <a:p>
            <a:pPr>
              <a:lnSpc>
                <a:spcPct val="80000"/>
              </a:lnSpc>
            </a:pPr>
            <a:r>
              <a:rPr lang="en-GB" sz="2400" dirty="0" smtClean="0"/>
              <a:t>ACAS- sign up to their </a:t>
            </a:r>
            <a:r>
              <a:rPr lang="en-GB" sz="2400" dirty="0" err="1" smtClean="0"/>
              <a:t>e</a:t>
            </a:r>
            <a:r>
              <a:rPr lang="en-GB" sz="2400" dirty="0" smtClean="0"/>
              <a:t> mail information, updates and advice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>
                <a:hlinkClick r:id="rId2"/>
              </a:rPr>
              <a:t>www.acas.org.uk</a:t>
            </a:r>
            <a:r>
              <a:rPr lang="en-GB" sz="1800" dirty="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GB" sz="1800" dirty="0" smtClean="0"/>
              <a:t>08457 47 47 47 </a:t>
            </a:r>
          </a:p>
          <a:p>
            <a:pPr lvl="1">
              <a:lnSpc>
                <a:spcPct val="80000"/>
              </a:lnSpc>
            </a:pPr>
            <a:endParaRPr lang="en-GB" sz="1800" dirty="0" smtClean="0"/>
          </a:p>
          <a:p>
            <a:pPr>
              <a:lnSpc>
                <a:spcPct val="80000"/>
              </a:lnSpc>
            </a:pPr>
            <a:r>
              <a:rPr lang="en-GB" sz="2800" dirty="0" smtClean="0"/>
              <a:t>CIPD</a:t>
            </a:r>
            <a:r>
              <a:rPr lang="en-GB" sz="1400" dirty="0" smtClean="0"/>
              <a:t> - </a:t>
            </a:r>
            <a:r>
              <a:rPr lang="en-US" sz="1600" dirty="0" smtClean="0">
                <a:hlinkClick r:id="rId3"/>
              </a:rPr>
              <a:t>www.</a:t>
            </a:r>
            <a:r>
              <a:rPr lang="en-US" sz="1600" b="1" dirty="0" smtClean="0">
                <a:hlinkClick r:id="rId3"/>
              </a:rPr>
              <a:t>cipd</a:t>
            </a:r>
            <a:r>
              <a:rPr lang="en-US" sz="1600" dirty="0" smtClean="0">
                <a:hlinkClick r:id="rId3"/>
              </a:rPr>
              <a:t>.co.uk</a:t>
            </a:r>
            <a:r>
              <a:rPr lang="en-US" sz="1600" dirty="0" smtClean="0"/>
              <a:t> </a:t>
            </a:r>
          </a:p>
          <a:p>
            <a:pPr>
              <a:lnSpc>
                <a:spcPct val="80000"/>
              </a:lnSpc>
              <a:buNone/>
            </a:pPr>
            <a:endParaRPr lang="en-GB" sz="1600" dirty="0" smtClean="0"/>
          </a:p>
          <a:p>
            <a:pPr>
              <a:lnSpc>
                <a:spcPct val="80000"/>
              </a:lnSpc>
            </a:pPr>
            <a:r>
              <a:rPr lang="en-GB" sz="2800" dirty="0" err="1" smtClean="0"/>
              <a:t>Xperthr</a:t>
            </a:r>
            <a:r>
              <a:rPr lang="en-GB" sz="2800" dirty="0" smtClean="0"/>
              <a:t>, </a:t>
            </a:r>
            <a:r>
              <a:rPr lang="en-GB" sz="2800" dirty="0" err="1" smtClean="0"/>
              <a:t>Croners</a:t>
            </a:r>
            <a:r>
              <a:rPr lang="en-GB" sz="2800" dirty="0" smtClean="0"/>
              <a:t> etc</a:t>
            </a:r>
            <a:r>
              <a:rPr lang="en-GB" sz="1400" dirty="0" smtClean="0"/>
              <a:t>. - </a:t>
            </a:r>
            <a:r>
              <a:rPr lang="en-US" sz="1600" dirty="0" smtClean="0">
                <a:hlinkClick r:id="rId4"/>
              </a:rPr>
              <a:t>www.croner.co.uk</a:t>
            </a:r>
            <a:r>
              <a:rPr lang="en-US" sz="16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GB" dirty="0"/>
              <a:t>National umbrella body </a:t>
            </a:r>
            <a:r>
              <a:rPr lang="mr-IN" dirty="0" smtClean="0"/>
              <a:t>–</a:t>
            </a:r>
            <a:r>
              <a:rPr lang="en-GB" dirty="0" smtClean="0"/>
              <a:t>NCVO, Advising Communities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6600"/>
                </a:solidFill>
              </a:rPr>
              <a:t>People – results, valued and making an impact</a:t>
            </a:r>
            <a:br>
              <a:rPr lang="en-GB" dirty="0" smtClean="0">
                <a:solidFill>
                  <a:srgbClr val="FF66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dirty="0" smtClean="0"/>
              <a:t>Recruited, inducted, supervised, trained and supported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Motivated – valued ( Maslow’s theory)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Involved in discussions – have a voice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Good emotional environment - Free from stress, bullying, harassment etc( Maslow’s theory)</a:t>
            </a:r>
          </a:p>
          <a:p>
            <a:pPr>
              <a:lnSpc>
                <a:spcPct val="80000"/>
              </a:lnSpc>
            </a:pPr>
            <a:r>
              <a:rPr lang="en-GB" dirty="0" smtClean="0"/>
              <a:t>Know what to do , how to do it and how it fits in with organisation’s </a:t>
            </a:r>
            <a:r>
              <a:rPr lang="en-GB" b="1" dirty="0" smtClean="0"/>
              <a:t>vision – the main driver and glue that keeps it together</a:t>
            </a:r>
          </a:p>
          <a:p>
            <a:pPr>
              <a:lnSpc>
                <a:spcPct val="80000"/>
              </a:lnSpc>
            </a:pPr>
            <a:endParaRPr lang="en-GB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And now…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Personal Action plans – what do you need to do?</a:t>
            </a:r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Thank you… </a:t>
            </a:r>
          </a:p>
          <a:p>
            <a:pPr algn="ctr">
              <a:buNone/>
            </a:pPr>
            <a:r>
              <a:rPr lang="en-GB" dirty="0" smtClean="0"/>
              <a:t>and all the best on</a:t>
            </a:r>
          </a:p>
          <a:p>
            <a:pPr algn="ctr">
              <a:buNone/>
            </a:pPr>
            <a:r>
              <a:rPr lang="en-GB" dirty="0" smtClean="0"/>
              <a:t>being the best you can be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Maslow’s Theory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Appreciating an individuals  needs</a:t>
            </a:r>
          </a:p>
          <a:p>
            <a:r>
              <a:rPr lang="en-US" dirty="0" smtClean="0"/>
              <a:t>In order</a:t>
            </a:r>
          </a:p>
          <a:p>
            <a:r>
              <a:rPr lang="en-US" dirty="0" smtClean="0"/>
              <a:t>Survival – basics –food and shelter</a:t>
            </a:r>
          </a:p>
          <a:p>
            <a:r>
              <a:rPr lang="en-US" dirty="0" smtClean="0"/>
              <a:t> Safety – physical, emotional –not living in fear of making a mistake, sexual or verbal harassment etc. </a:t>
            </a:r>
          </a:p>
          <a:p>
            <a:r>
              <a:rPr lang="en-US" dirty="0" smtClean="0"/>
              <a:t>Love and belonging – liked and accepted</a:t>
            </a:r>
          </a:p>
          <a:p>
            <a:r>
              <a:rPr lang="en-US" dirty="0" smtClean="0"/>
              <a:t>Esteem – feel competent, self respect and respected by others</a:t>
            </a:r>
          </a:p>
          <a:p>
            <a:r>
              <a:rPr lang="en-US" dirty="0" smtClean="0"/>
              <a:t>Reach potential </a:t>
            </a:r>
            <a:endParaRPr lang="en-GB" dirty="0" smtClean="0">
              <a:solidFill>
                <a:schemeClr val="hlink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2965</TotalTime>
  <Words>4579</Words>
  <Application>Microsoft Macintosh PowerPoint</Application>
  <PresentationFormat>On-screen Show (4:3)</PresentationFormat>
  <Paragraphs>511</Paragraphs>
  <Slides>80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9" baseType="lpstr">
      <vt:lpstr>Calibri</vt:lpstr>
      <vt:lpstr>Cambria</vt:lpstr>
      <vt:lpstr>Mangal</vt:lpstr>
      <vt:lpstr>Symbol</vt:lpstr>
      <vt:lpstr>Times</vt:lpstr>
      <vt:lpstr>Times New Roman</vt:lpstr>
      <vt:lpstr>宋体</vt:lpstr>
      <vt:lpstr>Arial</vt:lpstr>
      <vt:lpstr>Office Theme</vt:lpstr>
      <vt:lpstr>HR for Non HR specialists. November  2017 </vt:lpstr>
      <vt:lpstr>Programme outline </vt:lpstr>
      <vt:lpstr>Introductions</vt:lpstr>
      <vt:lpstr>Introductions </vt:lpstr>
      <vt:lpstr>Ground Rules </vt:lpstr>
      <vt:lpstr> What’s personnel management all about? </vt:lpstr>
      <vt:lpstr>Organisational effectiveness  </vt:lpstr>
      <vt:lpstr>People – results, valued and making an impact </vt:lpstr>
      <vt:lpstr>Maslow’s Theory </vt:lpstr>
      <vt:lpstr>People – results, valued and making an impact  </vt:lpstr>
      <vt:lpstr>Sort it out when things go wrong </vt:lpstr>
      <vt:lpstr>Legal Framework </vt:lpstr>
      <vt:lpstr>1. When staff join us </vt:lpstr>
      <vt:lpstr>Recruitment and selection </vt:lpstr>
      <vt:lpstr>Recruitment and Selection - Get it right or live with the consequences</vt:lpstr>
      <vt:lpstr>Recruitment and selection </vt:lpstr>
      <vt:lpstr>Selection </vt:lpstr>
      <vt:lpstr>Selection</vt:lpstr>
      <vt:lpstr>Legal issues in recruitment </vt:lpstr>
      <vt:lpstr>Data protection</vt:lpstr>
      <vt:lpstr>Data protection</vt:lpstr>
      <vt:lpstr>Data Protection</vt:lpstr>
      <vt:lpstr>General Data Protection Regulation (GDPR)</vt:lpstr>
      <vt:lpstr>General Data Protection Regulation (GDPR)</vt:lpstr>
      <vt:lpstr>General Data Protection Regulation (GDPR)</vt:lpstr>
      <vt:lpstr>Legal issues in recruitment </vt:lpstr>
      <vt:lpstr>Contracts </vt:lpstr>
      <vt:lpstr>Contracts </vt:lpstr>
      <vt:lpstr>Contract contents- legal  </vt:lpstr>
      <vt:lpstr>Contract contents- legal cont.  </vt:lpstr>
      <vt:lpstr>Other potential Contractual terms </vt:lpstr>
      <vt:lpstr>Other potential Contractual terms  </vt:lpstr>
      <vt:lpstr>Maternity pay </vt:lpstr>
      <vt:lpstr>Shared Parental Leave and Pay  </vt:lpstr>
      <vt:lpstr>Shared Parental Leave and Pay  </vt:lpstr>
      <vt:lpstr>Other potential Contractual terms  </vt:lpstr>
      <vt:lpstr>Other potential Contractual terms  </vt:lpstr>
      <vt:lpstr>Minimum wage </vt:lpstr>
      <vt:lpstr>National living wage</vt:lpstr>
      <vt:lpstr>Policies within contracts </vt:lpstr>
      <vt:lpstr>Contracts </vt:lpstr>
      <vt:lpstr>Retirement </vt:lpstr>
      <vt:lpstr>Pensions – new ages </vt:lpstr>
      <vt:lpstr>Pensions Act 2008 </vt:lpstr>
      <vt:lpstr>Pensions Act 2008 </vt:lpstr>
      <vt:lpstr>Sick pay regs- and holiday </vt:lpstr>
      <vt:lpstr>Sickness and holiday </vt:lpstr>
      <vt:lpstr>Sick pay regs- and holiday </vt:lpstr>
      <vt:lpstr>Managing sickness absence –  Fit for Work </vt:lpstr>
      <vt:lpstr>Have a redundancy policy </vt:lpstr>
      <vt:lpstr>HMRC and redundancy payments </vt:lpstr>
      <vt:lpstr>Statutory notice periods</vt:lpstr>
      <vt:lpstr>Moving on - Discipline and Grievance </vt:lpstr>
      <vt:lpstr>ACAS code of practice for disciplinary and grievance procedures </vt:lpstr>
      <vt:lpstr>ACAS code of practice for disciplinary and grievance procedures </vt:lpstr>
      <vt:lpstr>ACAS Code of Practice on disciplinary and grievance </vt:lpstr>
      <vt:lpstr>Grievance </vt:lpstr>
      <vt:lpstr>Grievance 3 step process </vt:lpstr>
      <vt:lpstr>Disciplinary Action </vt:lpstr>
      <vt:lpstr>Disciplinary action </vt:lpstr>
      <vt:lpstr>Disciplinary action </vt:lpstr>
      <vt:lpstr>Disciplinary action </vt:lpstr>
      <vt:lpstr>Discipline  - 3 step process </vt:lpstr>
      <vt:lpstr>Discipline </vt:lpstr>
      <vt:lpstr>What is dismissal? </vt:lpstr>
      <vt:lpstr>Fair dismissal </vt:lpstr>
      <vt:lpstr>Fair dismissal </vt:lpstr>
      <vt:lpstr>Unfair dismissal </vt:lpstr>
      <vt:lpstr>Unfair dismissal  </vt:lpstr>
      <vt:lpstr>Reasonable procedure </vt:lpstr>
      <vt:lpstr>Agency Workers Regulations 2010  </vt:lpstr>
      <vt:lpstr>Employment Tribunals and appeals  </vt:lpstr>
      <vt:lpstr>Employment Tribunals and appeals</vt:lpstr>
      <vt:lpstr>Enterprise and regulatory reform bill 23.5.12 </vt:lpstr>
      <vt:lpstr>Enterprise and regulatory reform bill 23.5.12  </vt:lpstr>
      <vt:lpstr>What gets the best out of people? </vt:lpstr>
      <vt:lpstr>Management – Tasks and People Gallup Survey </vt:lpstr>
      <vt:lpstr>So what is they need from you? </vt:lpstr>
      <vt:lpstr>So where do you go for support? </vt:lpstr>
      <vt:lpstr>And now… 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Bass</dc:creator>
  <cp:lastModifiedBy>Stephenie Linham</cp:lastModifiedBy>
  <cp:revision>64</cp:revision>
  <cp:lastPrinted>2017-06-30T10:58:23Z</cp:lastPrinted>
  <dcterms:created xsi:type="dcterms:W3CDTF">2015-11-09T11:28:47Z</dcterms:created>
  <dcterms:modified xsi:type="dcterms:W3CDTF">2017-11-14T12:47:41Z</dcterms:modified>
  <cp:contentStatus/>
</cp:coreProperties>
</file>